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9"/>
  </p:notesMasterIdLst>
  <p:handoutMasterIdLst>
    <p:handoutMasterId r:id="rId70"/>
  </p:handoutMasterIdLst>
  <p:sldIdLst>
    <p:sldId id="339" r:id="rId2"/>
    <p:sldId id="290" r:id="rId3"/>
    <p:sldId id="325" r:id="rId4"/>
    <p:sldId id="326" r:id="rId5"/>
    <p:sldId id="314" r:id="rId6"/>
    <p:sldId id="336" r:id="rId7"/>
    <p:sldId id="340" r:id="rId8"/>
    <p:sldId id="358" r:id="rId9"/>
    <p:sldId id="369" r:id="rId10"/>
    <p:sldId id="370" r:id="rId11"/>
    <p:sldId id="371" r:id="rId12"/>
    <p:sldId id="373" r:id="rId13"/>
    <p:sldId id="372" r:id="rId14"/>
    <p:sldId id="374" r:id="rId15"/>
    <p:sldId id="341" r:id="rId16"/>
    <p:sldId id="389" r:id="rId17"/>
    <p:sldId id="360" r:id="rId18"/>
    <p:sldId id="361" r:id="rId19"/>
    <p:sldId id="327" r:id="rId20"/>
    <p:sldId id="328" r:id="rId21"/>
    <p:sldId id="388" r:id="rId22"/>
    <p:sldId id="329" r:id="rId23"/>
    <p:sldId id="330" r:id="rId24"/>
    <p:sldId id="331" r:id="rId25"/>
    <p:sldId id="362" r:id="rId26"/>
    <p:sldId id="394" r:id="rId27"/>
    <p:sldId id="363" r:id="rId28"/>
    <p:sldId id="364" r:id="rId29"/>
    <p:sldId id="257" r:id="rId30"/>
    <p:sldId id="259" r:id="rId31"/>
    <p:sldId id="260" r:id="rId32"/>
    <p:sldId id="393" r:id="rId33"/>
    <p:sldId id="297" r:id="rId34"/>
    <p:sldId id="385" r:id="rId35"/>
    <p:sldId id="354" r:id="rId36"/>
    <p:sldId id="353" r:id="rId37"/>
    <p:sldId id="379" r:id="rId38"/>
    <p:sldId id="396" r:id="rId39"/>
    <p:sldId id="395" r:id="rId40"/>
    <p:sldId id="397" r:id="rId41"/>
    <p:sldId id="380" r:id="rId42"/>
    <p:sldId id="402" r:id="rId43"/>
    <p:sldId id="401" r:id="rId44"/>
    <p:sldId id="355" r:id="rId45"/>
    <p:sldId id="386" r:id="rId46"/>
    <p:sldId id="381" r:id="rId47"/>
    <p:sldId id="382" r:id="rId48"/>
    <p:sldId id="417" r:id="rId49"/>
    <p:sldId id="375" r:id="rId50"/>
    <p:sldId id="404" r:id="rId51"/>
    <p:sldId id="403" r:id="rId52"/>
    <p:sldId id="415" r:id="rId53"/>
    <p:sldId id="399" r:id="rId54"/>
    <p:sldId id="303" r:id="rId55"/>
    <p:sldId id="304" r:id="rId56"/>
    <p:sldId id="302" r:id="rId57"/>
    <p:sldId id="406" r:id="rId58"/>
    <p:sldId id="412" r:id="rId59"/>
    <p:sldId id="413" r:id="rId60"/>
    <p:sldId id="414" r:id="rId61"/>
    <p:sldId id="306" r:id="rId62"/>
    <p:sldId id="305" r:id="rId63"/>
    <p:sldId id="410" r:id="rId64"/>
    <p:sldId id="321" r:id="rId65"/>
    <p:sldId id="318" r:id="rId66"/>
    <p:sldId id="418" r:id="rId67"/>
    <p:sldId id="416" r:id="rId6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clrMode="gray" frameSlides="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A01F"/>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678" autoAdjust="0"/>
    <p:restoredTop sz="95352" autoAdjust="0"/>
  </p:normalViewPr>
  <p:slideViewPr>
    <p:cSldViewPr snapToGrid="0">
      <p:cViewPr varScale="1">
        <p:scale>
          <a:sx n="47" d="100"/>
          <a:sy n="47" d="100"/>
        </p:scale>
        <p:origin x="42" y="1374"/>
      </p:cViewPr>
      <p:guideLst>
        <p:guide orient="horz" pos="2160"/>
        <p:guide pos="2880"/>
      </p:guideLst>
    </p:cSldViewPr>
  </p:slideViewPr>
  <p:notesTextViewPr>
    <p:cViewPr>
      <p:scale>
        <a:sx n="180" d="100"/>
        <a:sy n="180" d="100"/>
      </p:scale>
      <p:origin x="0" y="0"/>
    </p:cViewPr>
  </p:notesTextViewPr>
  <p:sorterViewPr>
    <p:cViewPr>
      <p:scale>
        <a:sx n="150" d="100"/>
        <a:sy n="150" d="100"/>
      </p:scale>
      <p:origin x="0" y="-4578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Calibri Light" panose="020F030202020403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E5CA677-FAA5-4442-9975-87688047BDB9}" type="datetimeFigureOut">
              <a:rPr lang="en-US" smtClean="0">
                <a:latin typeface="Calibri Light" panose="020F0302020204030204" pitchFamily="34" charset="0"/>
              </a:rPr>
              <a:t>10/9/2017</a:t>
            </a:fld>
            <a:endParaRPr lang="en-US" dirty="0">
              <a:latin typeface="Calibri Light" panose="020F030202020403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Calibri Light" panose="020F030202020403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6F705A9-20BB-8646-9EEE-35D78B7648AE}" type="slidenum">
              <a:rPr lang="en-US" smtClean="0">
                <a:latin typeface="Calibri Light" panose="020F0302020204030204" pitchFamily="34" charset="0"/>
              </a:rPr>
              <a:t>‹#›</a:t>
            </a:fld>
            <a:endParaRPr lang="en-US" dirty="0">
              <a:latin typeface="Calibri Light" panose="020F0302020204030204" pitchFamily="34" charset="0"/>
            </a:endParaRPr>
          </a:p>
        </p:txBody>
      </p:sp>
    </p:spTree>
    <p:extLst>
      <p:ext uri="{BB962C8B-B14F-4D97-AF65-F5344CB8AC3E}">
        <p14:creationId xmlns:p14="http://schemas.microsoft.com/office/powerpoint/2010/main" val="21696169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libri Light" panose="020F03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libri Light" panose="020F0302020204030204" pitchFamily="34" charset="0"/>
              </a:defRPr>
            </a:lvl1pPr>
          </a:lstStyle>
          <a:p>
            <a:fld id="{42BB4DA7-B11B-46CD-947A-AFEBB4646562}" type="datetimeFigureOut">
              <a:rPr lang="en-US" smtClean="0"/>
              <a:pPr/>
              <a:t>10/9/2017</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libri Light" panose="020F03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libri Light" panose="020F0302020204030204" pitchFamily="34" charset="0"/>
              </a:defRPr>
            </a:lvl1pPr>
          </a:lstStyle>
          <a:p>
            <a:fld id="{323AE398-DE33-4C89-ACE0-9B02E2FDE679}" type="slidenum">
              <a:rPr lang="en-US" smtClean="0"/>
              <a:pPr/>
              <a:t>‹#›</a:t>
            </a:fld>
            <a:endParaRPr lang="en-US" dirty="0"/>
          </a:p>
        </p:txBody>
      </p:sp>
    </p:spTree>
    <p:extLst>
      <p:ext uri="{BB962C8B-B14F-4D97-AF65-F5344CB8AC3E}">
        <p14:creationId xmlns:p14="http://schemas.microsoft.com/office/powerpoint/2010/main" val="1647723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Light" panose="020F0302020204030204" pitchFamily="34" charset="0"/>
        <a:ea typeface="+mn-ea"/>
        <a:cs typeface="+mn-cs"/>
      </a:defRPr>
    </a:lvl1pPr>
    <a:lvl2pPr marL="457200" algn="l" defTabSz="914400" rtl="0" eaLnBrk="1" latinLnBrk="0" hangingPunct="1">
      <a:defRPr sz="1200" kern="1200">
        <a:solidFill>
          <a:schemeClr val="tx1"/>
        </a:solidFill>
        <a:latin typeface="Calibri Light" panose="020F0302020204030204" pitchFamily="34" charset="0"/>
        <a:ea typeface="+mn-ea"/>
        <a:cs typeface="+mn-cs"/>
      </a:defRPr>
    </a:lvl2pPr>
    <a:lvl3pPr marL="914400" algn="l" defTabSz="914400" rtl="0" eaLnBrk="1" latinLnBrk="0" hangingPunct="1">
      <a:defRPr sz="1200" kern="1200">
        <a:solidFill>
          <a:schemeClr val="tx1"/>
        </a:solidFill>
        <a:latin typeface="Calibri Light" panose="020F0302020204030204" pitchFamily="34" charset="0"/>
        <a:ea typeface="+mn-ea"/>
        <a:cs typeface="+mn-cs"/>
      </a:defRPr>
    </a:lvl3pPr>
    <a:lvl4pPr marL="1371600" algn="l" defTabSz="914400" rtl="0" eaLnBrk="1" latinLnBrk="0" hangingPunct="1">
      <a:defRPr sz="1200" kern="1200">
        <a:solidFill>
          <a:schemeClr val="tx1"/>
        </a:solidFill>
        <a:latin typeface="Calibri Light" panose="020F0302020204030204" pitchFamily="34" charset="0"/>
        <a:ea typeface="+mn-ea"/>
        <a:cs typeface="+mn-cs"/>
      </a:defRPr>
    </a:lvl4pPr>
    <a:lvl5pPr marL="1828800" algn="l" defTabSz="914400" rtl="0" eaLnBrk="1" latinLnBrk="0" hangingPunct="1">
      <a:defRPr sz="1200" kern="1200">
        <a:solidFill>
          <a:schemeClr val="tx1"/>
        </a:solidFill>
        <a:latin typeface="Calibri Light" panose="020F03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teachhub.com/essential-classroom-management-checklist"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10 minutes depending</a:t>
            </a:r>
            <a:r>
              <a:rPr lang="en-US" baseline="0" dirty="0" smtClean="0"/>
              <a:t> on the size of the group</a:t>
            </a:r>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2</a:t>
            </a:fld>
            <a:endParaRPr lang="en-US"/>
          </a:p>
        </p:txBody>
      </p:sp>
    </p:spTree>
    <p:extLst>
      <p:ext uri="{BB962C8B-B14F-4D97-AF65-F5344CB8AC3E}">
        <p14:creationId xmlns:p14="http://schemas.microsoft.com/office/powerpoint/2010/main" val="4121556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Refer to the information</a:t>
            </a:r>
            <a:r>
              <a:rPr lang="en-US" baseline="0" dirty="0" smtClean="0"/>
              <a:t> on the slide.  </a:t>
            </a:r>
          </a:p>
          <a:p>
            <a:r>
              <a:rPr lang="en-US" dirty="0" smtClean="0"/>
              <a:t>Share purpose</a:t>
            </a:r>
            <a:r>
              <a:rPr lang="en-US" baseline="0" dirty="0" smtClean="0"/>
              <a:t> of slide is not to lower student learning expectations, but to increase probability to provide access to curriculum.  </a:t>
            </a:r>
            <a:endParaRPr lang="en-US" dirty="0"/>
          </a:p>
        </p:txBody>
      </p:sp>
      <p:sp>
        <p:nvSpPr>
          <p:cNvPr id="4" name="Slide Number Placeholder 3"/>
          <p:cNvSpPr>
            <a:spLocks noGrp="1"/>
          </p:cNvSpPr>
          <p:nvPr>
            <p:ph type="sldNum" sz="quarter" idx="10"/>
          </p:nvPr>
        </p:nvSpPr>
        <p:spPr/>
        <p:txBody>
          <a:bodyPr/>
          <a:lstStyle/>
          <a:p>
            <a:fld id="{7555ED5C-9A78-4822-8CE5-3C03CD38DB58}" type="slidenum">
              <a:rPr lang="en-US" smtClean="0"/>
              <a:pPr/>
              <a:t>15</a:t>
            </a:fld>
            <a:endParaRPr lang="en-US"/>
          </a:p>
        </p:txBody>
      </p:sp>
    </p:spTree>
    <p:extLst>
      <p:ext uri="{BB962C8B-B14F-4D97-AF65-F5344CB8AC3E}">
        <p14:creationId xmlns:p14="http://schemas.microsoft.com/office/powerpoint/2010/main" val="29249023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*Flyer handout</a:t>
            </a:r>
          </a:p>
        </p:txBody>
      </p:sp>
      <p:sp>
        <p:nvSpPr>
          <p:cNvPr id="4" name="Slide Number Placeholder 3"/>
          <p:cNvSpPr>
            <a:spLocks noGrp="1"/>
          </p:cNvSpPr>
          <p:nvPr>
            <p:ph type="sldNum" sz="quarter" idx="10"/>
          </p:nvPr>
        </p:nvSpPr>
        <p:spPr/>
        <p:txBody>
          <a:bodyPr/>
          <a:lstStyle/>
          <a:p>
            <a:fld id="{206849E2-6BBA-7048-807B-09826B025E7E}" type="slidenum">
              <a:rPr lang="en-US" smtClean="0"/>
              <a:t>16</a:t>
            </a:fld>
            <a:endParaRPr lang="en-US"/>
          </a:p>
        </p:txBody>
      </p:sp>
    </p:spTree>
    <p:extLst>
      <p:ext uri="{BB962C8B-B14F-4D97-AF65-F5344CB8AC3E}">
        <p14:creationId xmlns:p14="http://schemas.microsoft.com/office/powerpoint/2010/main" val="249975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Tell Participants to take a minute and think about the barriers that  might exist for their star? </a:t>
            </a:r>
          </a:p>
        </p:txBody>
      </p:sp>
      <p:sp>
        <p:nvSpPr>
          <p:cNvPr id="4" name="Slide Number Placeholder 3"/>
          <p:cNvSpPr>
            <a:spLocks noGrp="1"/>
          </p:cNvSpPr>
          <p:nvPr>
            <p:ph type="sldNum" sz="quarter" idx="10"/>
          </p:nvPr>
        </p:nvSpPr>
        <p:spPr/>
        <p:txBody>
          <a:bodyPr/>
          <a:lstStyle/>
          <a:p>
            <a:fld id="{206849E2-6BBA-7048-807B-09826B025E7E}" type="slidenum">
              <a:rPr lang="en-US" smtClean="0"/>
              <a:t>17</a:t>
            </a:fld>
            <a:endParaRPr lang="en-US"/>
          </a:p>
        </p:txBody>
      </p:sp>
    </p:spTree>
    <p:extLst>
      <p:ext uri="{BB962C8B-B14F-4D97-AF65-F5344CB8AC3E}">
        <p14:creationId xmlns:p14="http://schemas.microsoft.com/office/powerpoint/2010/main" val="9799678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smtClean="0"/>
              <a:t>Peer Tutoring:</a:t>
            </a:r>
          </a:p>
          <a:p>
            <a:pPr lvl="2"/>
            <a:r>
              <a:rPr lang="en-US" sz="1100" dirty="0" smtClean="0"/>
              <a:t>Old way – students who struggle with reading use peers who can read as scaffolds during comprehension activities</a:t>
            </a:r>
          </a:p>
          <a:p>
            <a:pPr lvl="2"/>
            <a:r>
              <a:rPr lang="en-US" sz="1100" dirty="0" smtClean="0"/>
              <a:t>New way – students have options to independently process content and then work collaboratively with peers</a:t>
            </a:r>
          </a:p>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18</a:t>
            </a:fld>
            <a:endParaRPr lang="en-US"/>
          </a:p>
        </p:txBody>
      </p:sp>
    </p:spTree>
    <p:extLst>
      <p:ext uri="{BB962C8B-B14F-4D97-AF65-F5344CB8AC3E}">
        <p14:creationId xmlns:p14="http://schemas.microsoft.com/office/powerpoint/2010/main" val="40874544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8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The underlying goal is to build student resiliency, academic self-efficacy, develop academic assets, and coping strategies to deal with stressful life events.</a:t>
            </a:r>
          </a:p>
        </p:txBody>
      </p:sp>
      <p:sp>
        <p:nvSpPr>
          <p:cNvPr id="1228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844B9E6C-3396-4EF9-A250-6C735DAFCE98}" type="slidenum">
              <a:rPr lang="en-US" altLang="en-US" smtClean="0">
                <a:latin typeface="Calibri Light" panose="020F0302020204030204" pitchFamily="34" charset="0"/>
              </a:rPr>
              <a:pPr eaLnBrk="1" hangingPunct="1">
                <a:spcBef>
                  <a:spcPct val="0"/>
                </a:spcBef>
              </a:pPr>
              <a:t>19</a:t>
            </a:fld>
            <a:endParaRPr lang="en-US" altLang="en-US" dirty="0" smtClean="0">
              <a:latin typeface="Calibri Light" panose="020F0302020204030204" pitchFamily="34" charset="0"/>
            </a:endParaRPr>
          </a:p>
        </p:txBody>
      </p:sp>
    </p:spTree>
    <p:extLst>
      <p:ext uri="{BB962C8B-B14F-4D97-AF65-F5344CB8AC3E}">
        <p14:creationId xmlns:p14="http://schemas.microsoft.com/office/powerpoint/2010/main" val="2671056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p:txBody>
      </p:sp>
      <p:sp>
        <p:nvSpPr>
          <p:cNvPr id="123908"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a:spcBef>
                <a:spcPct val="0"/>
              </a:spcBef>
            </a:pPr>
            <a:fld id="{1380F178-44DA-4A8A-B794-DD149B7B0424}" type="slidenum">
              <a:rPr lang="en-US" altLang="en-US" smtClean="0">
                <a:solidFill>
                  <a:srgbClr val="FFFF00"/>
                </a:solidFill>
                <a:latin typeface="Flareserif821 BT" charset="0"/>
              </a:rPr>
              <a:pPr>
                <a:spcBef>
                  <a:spcPct val="0"/>
                </a:spcBef>
              </a:pPr>
              <a:t>20</a:t>
            </a:fld>
            <a:endParaRPr lang="en-US" altLang="en-US" smtClean="0">
              <a:solidFill>
                <a:srgbClr val="FFFF00"/>
              </a:solidFill>
              <a:latin typeface="Flareserif821 BT" charset="0"/>
            </a:endParaRPr>
          </a:p>
        </p:txBody>
      </p:sp>
    </p:spTree>
    <p:extLst>
      <p:ext uri="{BB962C8B-B14F-4D97-AF65-F5344CB8AC3E}">
        <p14:creationId xmlns:p14="http://schemas.microsoft.com/office/powerpoint/2010/main" val="1140805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493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15 minutes</a:t>
            </a:r>
          </a:p>
          <a:p>
            <a:r>
              <a:rPr lang="en-US" altLang="en-US" dirty="0" smtClean="0"/>
              <a:t>HI barriers are barriers that students with intense needs may have.</a:t>
            </a:r>
          </a:p>
          <a:p>
            <a:r>
              <a:rPr lang="en-US" altLang="en-US" dirty="0" smtClean="0"/>
              <a:t>HP barriers are barriers that multiple students/groups of students may have.</a:t>
            </a:r>
          </a:p>
          <a:p>
            <a:r>
              <a:rPr lang="en-US" altLang="en-US" dirty="0" smtClean="0"/>
              <a:t>If a student has HI barriers, then they also could have HP barriers (a multi-faceted need that would impact the entire school day).</a:t>
            </a:r>
          </a:p>
        </p:txBody>
      </p:sp>
      <p:sp>
        <p:nvSpPr>
          <p:cNvPr id="124932"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a:spcBef>
                <a:spcPct val="0"/>
              </a:spcBef>
            </a:pPr>
            <a:fld id="{A3BBC502-61B8-4EB8-BC3F-EF6CFBCEC5F3}" type="slidenum">
              <a:rPr lang="en-US" altLang="en-US" smtClean="0">
                <a:solidFill>
                  <a:srgbClr val="FFFF00"/>
                </a:solidFill>
                <a:latin typeface="Flareserif821 BT" charset="0"/>
              </a:rPr>
              <a:pPr>
                <a:spcBef>
                  <a:spcPct val="0"/>
                </a:spcBef>
              </a:pPr>
              <a:t>21</a:t>
            </a:fld>
            <a:endParaRPr lang="en-US" altLang="en-US" smtClean="0">
              <a:solidFill>
                <a:srgbClr val="FFFF00"/>
              </a:solidFill>
              <a:latin typeface="Flareserif821 BT" charset="0"/>
            </a:endParaRPr>
          </a:p>
        </p:txBody>
      </p:sp>
    </p:spTree>
    <p:extLst>
      <p:ext uri="{BB962C8B-B14F-4D97-AF65-F5344CB8AC3E}">
        <p14:creationId xmlns:p14="http://schemas.microsoft.com/office/powerpoint/2010/main" val="1929088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493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HI barriers are barriers that students with intense needs may have.</a:t>
            </a:r>
          </a:p>
          <a:p>
            <a:r>
              <a:rPr lang="en-US" altLang="en-US" smtClean="0"/>
              <a:t>HP barriers are barriers that multiple students/groups of students may have.</a:t>
            </a:r>
          </a:p>
          <a:p>
            <a:r>
              <a:rPr lang="en-US" altLang="en-US" smtClean="0"/>
              <a:t>If a student has HI barriers, then they also could have HP barriers (a multi-faceted need that would impact the entire school day).</a:t>
            </a:r>
          </a:p>
        </p:txBody>
      </p:sp>
      <p:sp>
        <p:nvSpPr>
          <p:cNvPr id="124932"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a:spcBef>
                <a:spcPct val="0"/>
              </a:spcBef>
            </a:pPr>
            <a:fld id="{A3BBC502-61B8-4EB8-BC3F-EF6CFBCEC5F3}" type="slidenum">
              <a:rPr lang="en-US" altLang="en-US" smtClean="0">
                <a:solidFill>
                  <a:srgbClr val="FFFF00"/>
                </a:solidFill>
                <a:latin typeface="Flareserif821 BT" charset="0"/>
              </a:rPr>
              <a:pPr>
                <a:spcBef>
                  <a:spcPct val="0"/>
                </a:spcBef>
              </a:pPr>
              <a:t>22</a:t>
            </a:fld>
            <a:endParaRPr lang="en-US" altLang="en-US" smtClean="0">
              <a:solidFill>
                <a:srgbClr val="FFFF00"/>
              </a:solidFill>
              <a:latin typeface="Flareserif821 BT" charset="0"/>
            </a:endParaRPr>
          </a:p>
        </p:txBody>
      </p:sp>
    </p:spTree>
    <p:extLst>
      <p:ext uri="{BB962C8B-B14F-4D97-AF65-F5344CB8AC3E}">
        <p14:creationId xmlns:p14="http://schemas.microsoft.com/office/powerpoint/2010/main" val="27232300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benefits of using UDL in the classroom.  More efficient by ensuring students are engaged in the learning process and decreasing the likelihood that concepts would have to be re-taught and students will master the content the first time.  By ensuring multiple-means of learning (i.e., visual, auditory and kinesthetic) students will be able to clearing understand by connecting through their preference of learning. </a:t>
            </a:r>
          </a:p>
          <a:p>
            <a:endParaRPr lang="en-US" dirty="0"/>
          </a:p>
          <a:p>
            <a:r>
              <a:rPr lang="en-US" dirty="0"/>
              <a:t>UDL</a:t>
            </a:r>
            <a:r>
              <a:rPr lang="en-US" baseline="0" dirty="0"/>
              <a:t> grew out of the architectural movement to design buildings that are accessible to people in wheelchairs regardless of their physical condition. By incorporating their design concepts in the classroom teachers are able to meet the needs of all students.   </a:t>
            </a:r>
            <a:endParaRPr lang="en-US" dirty="0"/>
          </a:p>
        </p:txBody>
      </p:sp>
      <p:sp>
        <p:nvSpPr>
          <p:cNvPr id="4" name="Slide Number Placeholder 3"/>
          <p:cNvSpPr>
            <a:spLocks noGrp="1"/>
          </p:cNvSpPr>
          <p:nvPr>
            <p:ph type="sldNum" sz="quarter" idx="10"/>
          </p:nvPr>
        </p:nvSpPr>
        <p:spPr/>
        <p:txBody>
          <a:bodyPr/>
          <a:lstStyle/>
          <a:p>
            <a:fld id="{7555ED5C-9A78-4822-8CE5-3C03CD38DB58}"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585198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Flexible grouping</a:t>
            </a:r>
            <a:r>
              <a:rPr lang="en-US" dirty="0" smtClean="0"/>
              <a:t> is a term that covers a range of </a:t>
            </a:r>
            <a:r>
              <a:rPr lang="en-US" b="1" dirty="0" smtClean="0"/>
              <a:t>grouping</a:t>
            </a:r>
            <a:r>
              <a:rPr lang="en-US" dirty="0" smtClean="0"/>
              <a:t> students for delivering instruction, such as whole class, small group, and partner. </a:t>
            </a:r>
          </a:p>
          <a:p>
            <a:r>
              <a:rPr lang="en-US" dirty="0" smtClean="0"/>
              <a:t>Instruction is provided in </a:t>
            </a:r>
            <a:r>
              <a:rPr lang="en-US" b="1" dirty="0" smtClean="0"/>
              <a:t>flexible groupings</a:t>
            </a:r>
            <a:r>
              <a:rPr lang="en-US" dirty="0" smtClean="0"/>
              <a:t> to maximize student performance.</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Today, teachers are discovering that grouping and regrouping students in a variety of ways throughout the school day actually makes their job easier, and makes their students more productive. Flexible grouping is more than just moving a students’ seat, it is a practical way to differentiate as learning needs dictate.</a:t>
            </a:r>
          </a:p>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29</a:t>
            </a:fld>
            <a:endParaRPr lang="en-US"/>
          </a:p>
        </p:txBody>
      </p:sp>
    </p:spTree>
    <p:extLst>
      <p:ext uri="{BB962C8B-B14F-4D97-AF65-F5344CB8AC3E}">
        <p14:creationId xmlns:p14="http://schemas.microsoft.com/office/powerpoint/2010/main" val="3806625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26726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latin typeface="News Gothic MT" pitchFamily="1" charset="0"/>
              </a:rPr>
              <a:t>Refer to list and solicit additions from participants</a:t>
            </a:r>
          </a:p>
        </p:txBody>
      </p:sp>
      <p:sp>
        <p:nvSpPr>
          <p:cNvPr id="267268"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News Gothic MT" pitchFamily="1" charset="0"/>
                <a:ea typeface="MS PGothic" panose="020B0600070205080204" pitchFamily="34" charset="-128"/>
              </a:defRPr>
            </a:lvl1pPr>
            <a:lvl2pPr marL="742950" indent="-285750" eaLnBrk="0" hangingPunct="0">
              <a:spcBef>
                <a:spcPct val="30000"/>
              </a:spcBef>
              <a:defRPr sz="1200">
                <a:solidFill>
                  <a:schemeClr val="tx1"/>
                </a:solidFill>
                <a:latin typeface="News Gothic MT" pitchFamily="1" charset="0"/>
                <a:ea typeface="MS PGothic" panose="020B0600070205080204" pitchFamily="34" charset="-128"/>
              </a:defRPr>
            </a:lvl2pPr>
            <a:lvl3pPr marL="1143000" indent="-228600" eaLnBrk="0" hangingPunct="0">
              <a:spcBef>
                <a:spcPct val="30000"/>
              </a:spcBef>
              <a:defRPr sz="1200">
                <a:solidFill>
                  <a:schemeClr val="tx1"/>
                </a:solidFill>
                <a:latin typeface="News Gothic MT" pitchFamily="1" charset="0"/>
                <a:ea typeface="MS PGothic" panose="020B0600070205080204" pitchFamily="34" charset="-128"/>
              </a:defRPr>
            </a:lvl3pPr>
            <a:lvl4pPr marL="1600200" indent="-228600" eaLnBrk="0" hangingPunct="0">
              <a:spcBef>
                <a:spcPct val="30000"/>
              </a:spcBef>
              <a:defRPr sz="1200">
                <a:solidFill>
                  <a:schemeClr val="tx1"/>
                </a:solidFill>
                <a:latin typeface="News Gothic MT" pitchFamily="1" charset="0"/>
                <a:ea typeface="MS PGothic" panose="020B0600070205080204" pitchFamily="34" charset="-128"/>
              </a:defRPr>
            </a:lvl4pPr>
            <a:lvl5pPr marL="2057400" indent="-228600" eaLnBrk="0" hangingPunct="0">
              <a:spcBef>
                <a:spcPct val="30000"/>
              </a:spcBef>
              <a:defRPr sz="1200">
                <a:solidFill>
                  <a:schemeClr val="tx1"/>
                </a:solidFill>
                <a:latin typeface="News Gothic MT" pitchFamily="1"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News Gothic MT" pitchFamily="1"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News Gothic MT" pitchFamily="1"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News Gothic MT" pitchFamily="1"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News Gothic MT" pitchFamily="1" charset="0"/>
                <a:ea typeface="MS PGothic" panose="020B0600070205080204" pitchFamily="34" charset="-128"/>
              </a:defRPr>
            </a:lvl9pPr>
          </a:lstStyle>
          <a:p>
            <a:pPr eaLnBrk="1" hangingPunct="1">
              <a:spcBef>
                <a:spcPct val="0"/>
              </a:spcBef>
            </a:pPr>
            <a:fld id="{19C16F37-A1F7-4F86-B1EF-47082C58B0B3}" type="slidenum">
              <a:rPr lang="en-US" altLang="en-US"/>
              <a:pPr eaLnBrk="1" hangingPunct="1">
                <a:spcBef>
                  <a:spcPct val="0"/>
                </a:spcBef>
              </a:pPr>
              <a:t>5</a:t>
            </a:fld>
            <a:endParaRPr lang="en-US" altLang="en-US"/>
          </a:p>
        </p:txBody>
      </p:sp>
    </p:spTree>
    <p:extLst>
      <p:ext uri="{BB962C8B-B14F-4D97-AF65-F5344CB8AC3E}">
        <p14:creationId xmlns:p14="http://schemas.microsoft.com/office/powerpoint/2010/main" val="941475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Flexible grouping is a range of grouping students together for delivering instruction. This can be as a whole class, a small group, or with a partner. Flexible grouping creates temporary groups that can last an hour, a week, or even a month. It’s not permanent, but it is a temporary way for students to work together in a variety of ways and configurations depending upon activity and learning outcomes.</a:t>
            </a:r>
          </a:p>
          <a:p>
            <a:r>
              <a:rPr lang="en-US" dirty="0" smtClean="0"/>
              <a:t>In order to successfully differentiate instruction through flexible grouping, teachers must consider student learning profiles. In order to promote maximum learning, students need to move frequently among groups according to their specific needs.</a:t>
            </a:r>
          </a:p>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30</a:t>
            </a:fld>
            <a:endParaRPr lang="en-US"/>
          </a:p>
        </p:txBody>
      </p:sp>
    </p:spTree>
    <p:extLst>
      <p:ext uri="{BB962C8B-B14F-4D97-AF65-F5344CB8AC3E}">
        <p14:creationId xmlns:p14="http://schemas.microsoft.com/office/powerpoint/2010/main" val="38378702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There are a number of instructional benefits to flexible grouping. Teachers use this strategy because it’s a great way to meet the academic, social, and emotional needs of each student, and it allows the teacher to zero in on any specific needs of one student. It allows students to have the opportunity to work with, and learn from, their peers in a way that lets them feel comfortable contributing.  When students work in a variety of groups, they learn to work independently and cooperatively with a variety of personalities.</a:t>
            </a:r>
          </a:p>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31</a:t>
            </a:fld>
            <a:endParaRPr lang="en-US"/>
          </a:p>
        </p:txBody>
      </p:sp>
    </p:spTree>
    <p:extLst>
      <p:ext uri="{BB962C8B-B14F-4D97-AF65-F5344CB8AC3E}">
        <p14:creationId xmlns:p14="http://schemas.microsoft.com/office/powerpoint/2010/main" val="6547623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06849E2-6BBA-7048-807B-09826B025E7E}" type="slidenum">
              <a:rPr lang="en-US" smtClean="0"/>
              <a:t>32</a:t>
            </a:fld>
            <a:endParaRPr lang="en-US"/>
          </a:p>
        </p:txBody>
      </p:sp>
    </p:spTree>
    <p:extLst>
      <p:ext uri="{BB962C8B-B14F-4D97-AF65-F5344CB8AC3E}">
        <p14:creationId xmlns:p14="http://schemas.microsoft.com/office/powerpoint/2010/main" val="39520320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Teacher-led groups are the most common configuration used in classrooms today. They include whole-class, small group, and individual instruction. In general, communication paths in teacher-led groups are almost exclusively between teacher and student. Teacher-led groups are an effective and efficient way of introducing material, summing-up the conclusions made by individual groups, meeting the common needs of a large or small group, and providing individual attention or instruction. </a:t>
            </a:r>
          </a:p>
          <a:p>
            <a:r>
              <a:rPr lang="en-US" b="1" dirty="0" smtClean="0"/>
              <a:t>Whole-Class Instruction</a:t>
            </a:r>
            <a:r>
              <a:rPr lang="en-US" dirty="0" smtClean="0"/>
              <a:t> Whole-class instruction is often used to introduce new materials and strategies to the entire class. Working with the whole class to introduce new concepts can build common experiences and provide a shared basis for further exploration, problem solving, and skill development. Whole-class instruction also can help identify students' prior knowledge and experiences that will affect new knowledge acquisition. </a:t>
            </a:r>
          </a:p>
          <a:p>
            <a:r>
              <a:rPr lang="en-US" b="1" dirty="0" smtClean="0"/>
              <a:t>Small-Group Instruction</a:t>
            </a:r>
            <a:r>
              <a:rPr lang="en-US" dirty="0" smtClean="0"/>
              <a:t> Small-group instruction is familiar to most teachers; it is an often-used strategy. Small groups can provide opportunities for working with students who have common needs, such as reinforcement or enrichment. </a:t>
            </a:r>
          </a:p>
          <a:p>
            <a:r>
              <a:rPr lang="en-US" b="1" dirty="0" smtClean="0"/>
              <a:t>Students Working Alone in Teacher-Directed Activities</a:t>
            </a:r>
            <a:r>
              <a:rPr lang="en-US" dirty="0" smtClean="0"/>
              <a:t> Although learning to work cooperatively constitutes an important educational goal, students must also learn to work independently. Individual responses may prove especially helpful for students in refining their own thoughts. For example, after sharing strategies in small, student-led groups, each student might reflect on the group's problem-solving methods and formulate a personal problem-solving strategy.</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35</a:t>
            </a:fld>
            <a:endParaRPr lang="en-US"/>
          </a:p>
        </p:txBody>
      </p:sp>
    </p:spTree>
    <p:extLst>
      <p:ext uri="{BB962C8B-B14F-4D97-AF65-F5344CB8AC3E}">
        <p14:creationId xmlns:p14="http://schemas.microsoft.com/office/powerpoint/2010/main" val="36618008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http://www.adprima.com/grouping.htm</a:t>
            </a:r>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37</a:t>
            </a:fld>
            <a:endParaRPr lang="en-US"/>
          </a:p>
        </p:txBody>
      </p:sp>
    </p:spTree>
    <p:extLst>
      <p:ext uri="{BB962C8B-B14F-4D97-AF65-F5344CB8AC3E}">
        <p14:creationId xmlns:p14="http://schemas.microsoft.com/office/powerpoint/2010/main" val="1308989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SR: Is this something that we are keeping as an</a:t>
            </a:r>
            <a:r>
              <a:rPr lang="en-US" baseline="0" dirty="0" smtClean="0"/>
              <a:t> activity (I can’t recall…)?</a:t>
            </a:r>
          </a:p>
        </p:txBody>
      </p:sp>
      <p:sp>
        <p:nvSpPr>
          <p:cNvPr id="4" name="Slide Number Placeholder 3"/>
          <p:cNvSpPr>
            <a:spLocks noGrp="1"/>
          </p:cNvSpPr>
          <p:nvPr>
            <p:ph type="sldNum" sz="quarter" idx="10"/>
          </p:nvPr>
        </p:nvSpPr>
        <p:spPr/>
        <p:txBody>
          <a:bodyPr/>
          <a:lstStyle/>
          <a:p>
            <a:fld id="{323AE398-DE33-4C89-ACE0-9B02E2FDE679}" type="slidenum">
              <a:rPr lang="en-US" smtClean="0"/>
              <a:pPr/>
              <a:t>39</a:t>
            </a:fld>
            <a:endParaRPr lang="en-US" dirty="0"/>
          </a:p>
        </p:txBody>
      </p:sp>
    </p:spTree>
    <p:extLst>
      <p:ext uri="{BB962C8B-B14F-4D97-AF65-F5344CB8AC3E}">
        <p14:creationId xmlns:p14="http://schemas.microsoft.com/office/powerpoint/2010/main" val="4228180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6423CC-6073-3C43-94D6-656A12CE1052}" type="slidenum">
              <a:rPr lang="en-US" smtClean="0"/>
              <a:t>40</a:t>
            </a:fld>
            <a:endParaRPr lang="en-US"/>
          </a:p>
        </p:txBody>
      </p:sp>
    </p:spTree>
    <p:extLst>
      <p:ext uri="{BB962C8B-B14F-4D97-AF65-F5344CB8AC3E}">
        <p14:creationId xmlns:p14="http://schemas.microsoft.com/office/powerpoint/2010/main" val="492732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Times New Roman" charset="0"/>
                <a:ea typeface="ＭＳ Ｐゴシック" charset="0"/>
              </a:defRPr>
            </a:lvl1pPr>
            <a:lvl2pPr marL="742950" indent="-285750">
              <a:defRPr>
                <a:solidFill>
                  <a:schemeClr val="tx1"/>
                </a:solidFill>
                <a:latin typeface="Times New Roman" charset="0"/>
                <a:ea typeface="ＭＳ Ｐゴシック" charset="0"/>
              </a:defRPr>
            </a:lvl2pPr>
            <a:lvl3pPr marL="1143000" indent="-228600">
              <a:defRPr>
                <a:solidFill>
                  <a:schemeClr val="tx1"/>
                </a:solidFill>
                <a:latin typeface="Times New Roman" charset="0"/>
                <a:ea typeface="ＭＳ Ｐゴシック" charset="0"/>
              </a:defRPr>
            </a:lvl3pPr>
            <a:lvl4pPr marL="1600200" indent="-228600">
              <a:defRPr>
                <a:solidFill>
                  <a:schemeClr val="tx1"/>
                </a:solidFill>
                <a:latin typeface="Times New Roman" charset="0"/>
                <a:ea typeface="ＭＳ Ｐゴシック" charset="0"/>
              </a:defRPr>
            </a:lvl4pPr>
            <a:lvl5pPr marL="2057400" indent="-228600">
              <a:defRPr>
                <a:solidFill>
                  <a:schemeClr val="tx1"/>
                </a:solidFill>
                <a:latin typeface="Times New Roman" charset="0"/>
                <a:ea typeface="ＭＳ Ｐゴシック" charset="0"/>
              </a:defRPr>
            </a:lvl5pPr>
            <a:lvl6pPr marL="2514600" indent="-228600" eaLnBrk="0" fontAlgn="base" hangingPunct="0">
              <a:spcBef>
                <a:spcPct val="0"/>
              </a:spcBef>
              <a:spcAft>
                <a:spcPct val="0"/>
              </a:spcAft>
              <a:defRPr>
                <a:solidFill>
                  <a:schemeClr val="tx1"/>
                </a:solidFill>
                <a:latin typeface="Times New Roman" charset="0"/>
                <a:ea typeface="ＭＳ Ｐゴシック" charset="0"/>
              </a:defRPr>
            </a:lvl6pPr>
            <a:lvl7pPr marL="2971800" indent="-228600" eaLnBrk="0" fontAlgn="base" hangingPunct="0">
              <a:spcBef>
                <a:spcPct val="0"/>
              </a:spcBef>
              <a:spcAft>
                <a:spcPct val="0"/>
              </a:spcAft>
              <a:defRPr>
                <a:solidFill>
                  <a:schemeClr val="tx1"/>
                </a:solidFill>
                <a:latin typeface="Times New Roman" charset="0"/>
                <a:ea typeface="ＭＳ Ｐゴシック" charset="0"/>
              </a:defRPr>
            </a:lvl7pPr>
            <a:lvl8pPr marL="3429000" indent="-228600" eaLnBrk="0" fontAlgn="base" hangingPunct="0">
              <a:spcBef>
                <a:spcPct val="0"/>
              </a:spcBef>
              <a:spcAft>
                <a:spcPct val="0"/>
              </a:spcAft>
              <a:defRPr>
                <a:solidFill>
                  <a:schemeClr val="tx1"/>
                </a:solidFill>
                <a:latin typeface="Times New Roman" charset="0"/>
                <a:ea typeface="ＭＳ Ｐゴシック" charset="0"/>
              </a:defRPr>
            </a:lvl8pPr>
            <a:lvl9pPr marL="3886200" indent="-228600" eaLnBrk="0" fontAlgn="base" hangingPunct="0">
              <a:spcBef>
                <a:spcPct val="0"/>
              </a:spcBef>
              <a:spcAft>
                <a:spcPct val="0"/>
              </a:spcAft>
              <a:defRPr>
                <a:solidFill>
                  <a:schemeClr val="tx1"/>
                </a:solidFill>
                <a:latin typeface="Times New Roman" charset="0"/>
                <a:ea typeface="ＭＳ Ｐゴシック" charset="0"/>
              </a:defRPr>
            </a:lvl9pPr>
          </a:lstStyle>
          <a:p>
            <a:fld id="{0A38F996-1E9C-494E-81DC-4EA9DF757E17}" type="slidenum">
              <a:rPr lang="en-US">
                <a:latin typeface="Arial" charset="0"/>
              </a:rPr>
              <a:pPr/>
              <a:t>41</a:t>
            </a:fld>
            <a:endParaRPr lang="en-US">
              <a:latin typeface="Arial"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endParaRPr lang="en-US" dirty="0">
              <a:latin typeface="Arial" charset="0"/>
            </a:endParaRPr>
          </a:p>
        </p:txBody>
      </p:sp>
    </p:spTree>
    <p:extLst>
      <p:ext uri="{BB962C8B-B14F-4D97-AF65-F5344CB8AC3E}">
        <p14:creationId xmlns:p14="http://schemas.microsoft.com/office/powerpoint/2010/main" val="6701036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https://www.teachingchannel.org/videos/groups-in-the-classroom</a:t>
            </a:r>
          </a:p>
          <a:p>
            <a:r>
              <a:rPr lang="en-US" dirty="0" smtClean="0"/>
              <a:t>4:33</a:t>
            </a:r>
          </a:p>
          <a:p>
            <a:r>
              <a:rPr lang="en-US" b="0" dirty="0" smtClean="0"/>
              <a:t>Video Example (based on data, working with peers, scholars (resident expert) </a:t>
            </a:r>
            <a:endParaRPr lang="en-US" b="0" dirty="0"/>
          </a:p>
        </p:txBody>
      </p:sp>
      <p:sp>
        <p:nvSpPr>
          <p:cNvPr id="4" name="Slide Number Placeholder 3"/>
          <p:cNvSpPr>
            <a:spLocks noGrp="1"/>
          </p:cNvSpPr>
          <p:nvPr>
            <p:ph type="sldNum" sz="quarter" idx="10"/>
          </p:nvPr>
        </p:nvSpPr>
        <p:spPr/>
        <p:txBody>
          <a:bodyPr/>
          <a:lstStyle/>
          <a:p>
            <a:fld id="{323AE398-DE33-4C89-ACE0-9B02E2FDE679}" type="slidenum">
              <a:rPr lang="en-US" smtClean="0"/>
              <a:t>42</a:t>
            </a:fld>
            <a:endParaRPr lang="en-US"/>
          </a:p>
        </p:txBody>
      </p:sp>
    </p:spTree>
    <p:extLst>
      <p:ext uri="{BB962C8B-B14F-4D97-AF65-F5344CB8AC3E}">
        <p14:creationId xmlns:p14="http://schemas.microsoft.com/office/powerpoint/2010/main" val="32872305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10 minutes</a:t>
            </a:r>
          </a:p>
          <a:p>
            <a:r>
              <a:rPr lang="en-US" dirty="0" smtClean="0"/>
              <a:t>We could do a write around here – begin with one</a:t>
            </a:r>
            <a:r>
              <a:rPr lang="en-US" baseline="0" dirty="0" smtClean="0"/>
              <a:t> of the questions written on a blank sheet of paper (so two sets)</a:t>
            </a:r>
          </a:p>
          <a:p>
            <a:r>
              <a:rPr lang="en-US" baseline="0" dirty="0" smtClean="0"/>
              <a:t>Some of the tables will do a write around with question one and the others with question two.</a:t>
            </a:r>
          </a:p>
          <a:p>
            <a:r>
              <a:rPr lang="en-US" dirty="0" smtClean="0"/>
              <a:t>Once finished</a:t>
            </a:r>
            <a:r>
              <a:rPr lang="en-US" baseline="0" dirty="0" smtClean="0"/>
              <a:t> – the last person can read the passage to the team and they can discuss/</a:t>
            </a:r>
            <a:r>
              <a:rPr lang="en-US" baseline="0" smtClean="0"/>
              <a:t>share out</a:t>
            </a:r>
            <a:endParaRPr lang="en-US" baseline="0" dirty="0" smtClean="0"/>
          </a:p>
        </p:txBody>
      </p:sp>
      <p:sp>
        <p:nvSpPr>
          <p:cNvPr id="4" name="Slide Number Placeholder 3"/>
          <p:cNvSpPr>
            <a:spLocks noGrp="1"/>
          </p:cNvSpPr>
          <p:nvPr>
            <p:ph type="sldNum" sz="quarter" idx="10"/>
          </p:nvPr>
        </p:nvSpPr>
        <p:spPr/>
        <p:txBody>
          <a:bodyPr/>
          <a:lstStyle/>
          <a:p>
            <a:fld id="{323AE398-DE33-4C89-ACE0-9B02E2FDE679}" type="slidenum">
              <a:rPr lang="en-US" smtClean="0"/>
              <a:t>43</a:t>
            </a:fld>
            <a:endParaRPr lang="en-US"/>
          </a:p>
        </p:txBody>
      </p:sp>
    </p:spTree>
    <p:extLst>
      <p:ext uri="{BB962C8B-B14F-4D97-AF65-F5344CB8AC3E}">
        <p14:creationId xmlns:p14="http://schemas.microsoft.com/office/powerpoint/2010/main" val="3403651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Instruction is designed with all learners needs in mind, anticipating barriers and facilitators of learning.</a:t>
            </a:r>
          </a:p>
          <a:p>
            <a:endParaRPr lang="en-US" dirty="0" smtClean="0"/>
          </a:p>
          <a:p>
            <a:r>
              <a:rPr lang="en-US" dirty="0" smtClean="0"/>
              <a:t>Universal means every</a:t>
            </a:r>
            <a:r>
              <a:rPr lang="en-US" baseline="0" dirty="0" smtClean="0"/>
              <a:t>one.  From the students who may have difficulty understanding the text at the grade level, or understanding the language to the students’ who may have physical demands that need attending.  When educators plan, the focus should be on students’ strengths, abilities and learning preference, which will assist in increasing student engagement in their classroom making the learning universal and accessible to everyone. </a:t>
            </a:r>
          </a:p>
          <a:p>
            <a:endParaRPr lang="en-US" baseline="0" dirty="0" smtClean="0"/>
          </a:p>
          <a:p>
            <a:r>
              <a:rPr lang="en-US" baseline="0" dirty="0" smtClean="0"/>
              <a:t> “</a:t>
            </a:r>
            <a:r>
              <a:rPr lang="en-US" dirty="0" smtClean="0"/>
              <a:t>The UDL Guidelines are not meant to be a "prescription" but a set of strategies that can be employed to overcome the barriers inherent in most existing curricula. They may serve as the basis for building in the options and the flexibility that are necessary to maximize learning opportunities for all students.</a:t>
            </a:r>
            <a:r>
              <a:rPr lang="en-US" baseline="0" dirty="0" smtClean="0"/>
              <a:t>  Like </a:t>
            </a:r>
            <a:r>
              <a:rPr lang="en-US" dirty="0" smtClean="0"/>
              <a:t>UDL itself, these Guidelines are flexible and should be mixed and matched into the curriculum as appropriate. (University of Vermont)</a:t>
            </a:r>
            <a:endParaRPr lang="en-US" dirty="0"/>
          </a:p>
        </p:txBody>
      </p:sp>
      <p:sp>
        <p:nvSpPr>
          <p:cNvPr id="4" name="Slide Number Placeholder 3"/>
          <p:cNvSpPr>
            <a:spLocks noGrp="1"/>
          </p:cNvSpPr>
          <p:nvPr>
            <p:ph type="sldNum" sz="quarter" idx="10"/>
          </p:nvPr>
        </p:nvSpPr>
        <p:spPr/>
        <p:txBody>
          <a:bodyPr/>
          <a:lstStyle/>
          <a:p>
            <a:fld id="{7555ED5C-9A78-4822-8CE5-3C03CD38DB58}" type="slidenum">
              <a:rPr lang="en-US" smtClean="0"/>
              <a:pPr/>
              <a:t>7</a:t>
            </a:fld>
            <a:endParaRPr lang="en-US"/>
          </a:p>
        </p:txBody>
      </p:sp>
    </p:spTree>
    <p:extLst>
      <p:ext uri="{BB962C8B-B14F-4D97-AF65-F5344CB8AC3E}">
        <p14:creationId xmlns:p14="http://schemas.microsoft.com/office/powerpoint/2010/main" val="3486178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Student-led groups can take many forms, but they all share a common feature-students control the group dynamics and maintain a voice in setting the agenda for the group to follow. Student-led groups provide opportunities for divergent thinking and encourage students to take responsibility for their own learning. One of the benefits of student-led groups is that they model "real-life" adult situations in which people work together, not in isolation, to solve problems. Students working in groups learn to work with people from varying backgrounds and with different experiences, sharpening social skills and developing a sense of confidence in their own abilities. A variety of group types and a sampling of activities that may be appropriate for each are described below. </a:t>
            </a:r>
          </a:p>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44</a:t>
            </a:fld>
            <a:endParaRPr lang="en-US"/>
          </a:p>
        </p:txBody>
      </p:sp>
    </p:spTree>
    <p:extLst>
      <p:ext uri="{BB962C8B-B14F-4D97-AF65-F5344CB8AC3E}">
        <p14:creationId xmlns:p14="http://schemas.microsoft.com/office/powerpoint/2010/main" val="4131721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http://www.adprima.com/grouping.htm</a:t>
            </a:r>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46</a:t>
            </a:fld>
            <a:endParaRPr lang="en-US"/>
          </a:p>
        </p:txBody>
      </p:sp>
    </p:spTree>
    <p:extLst>
      <p:ext uri="{BB962C8B-B14F-4D97-AF65-F5344CB8AC3E}">
        <p14:creationId xmlns:p14="http://schemas.microsoft.com/office/powerpoint/2010/main" val="28571073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The essence of collaborative learning is the team spirit that motivates students to contribute to the learning of others on the team. Because team success depends on individual learning, members share ideas and reinterpret instructions to help each other. In this environment, students convey to one another the idea that learning is valuable and fun. Students in collaborative-learning groups can make predictions or estimations about a problem, share ideas, or formulate questions. After working independently, group members might cooperate in composing either an oral solution or a written response. These groups prove particularly effective for open-ended problem-solving investigations. Collaborative groups come in all sizes and configurations, depending on the instructional goal to be achieved. Two strategies for using collaborative groups are described below. </a:t>
            </a:r>
          </a:p>
          <a:p>
            <a:r>
              <a:rPr lang="en-US" b="1" dirty="0" smtClean="0"/>
              <a:t>Circle Sharing</a:t>
            </a:r>
            <a:r>
              <a:rPr lang="en-US" dirty="0" smtClean="0"/>
              <a:t> In circle sharing, children sit in a large circle so that each student can see the rest. The leader (either the teacher or a selected student) presents an open-ended statement or problem, and each student in turn responds with his or her own conclusion. One student records each group member's response in order. Students may "pass" as their turn comes up, but they should have an answer ready when the circle is completed. As an alternative, students can pass a sheet of paper from one to the next. When the signal is given, the first group member writes down his or her idea for approaching the investigation. The paper then passes to the person on the left. This strategy is excellent for brainstorming divergent approaches to a problem. </a:t>
            </a:r>
          </a:p>
          <a:p>
            <a:r>
              <a:rPr lang="en-US" b="1" dirty="0" smtClean="0"/>
              <a:t>Four Corners</a:t>
            </a:r>
            <a:r>
              <a:rPr lang="en-US" dirty="0" smtClean="0"/>
              <a:t> Pose a question or problem with four parts, operations, or solving strategies. Have students select which of the four is their choice to work with. Have each child go to the corner of the classroom where that problem part is displayed. This is a quick way to get children who have similar interests together to do further problem solving. </a:t>
            </a:r>
          </a:p>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47</a:t>
            </a:fld>
            <a:endParaRPr lang="en-US"/>
          </a:p>
        </p:txBody>
      </p:sp>
    </p:spTree>
    <p:extLst>
      <p:ext uri="{BB962C8B-B14F-4D97-AF65-F5344CB8AC3E}">
        <p14:creationId xmlns:p14="http://schemas.microsoft.com/office/powerpoint/2010/main" val="29686246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The essence of collaborative learning is the team spirit that motivates students to contribute to the learning of others on the team. Because team success depends on individual learning, members share ideas and reinterpret instructions to help each other. In this environment, students convey to one another the idea that learning is valuable and fun. Students in collaborative-learning groups can make predictions or estimations about a problem, share ideas, or formulate questions. After working independently, group members might cooperate in composing either an oral solution or a written response. These groups prove particularly effective for open-ended problem-solving investigations. Collaborative groups come in all sizes and configurations, depending on the instructional goal to be achieved. Two strategies for using collaborative groups are described below. </a:t>
            </a:r>
          </a:p>
          <a:p>
            <a:r>
              <a:rPr lang="en-US" b="1" dirty="0" smtClean="0"/>
              <a:t>Circle Sharing</a:t>
            </a:r>
            <a:r>
              <a:rPr lang="en-US" dirty="0" smtClean="0"/>
              <a:t> In circle sharing, children sit in a large circle so that each student can see the rest. The leader (either the teacher or a selected student) presents an open-ended statement or problem, and each student in turn responds with his or her own conclusion. One student records each group member's response in order. Students may "pass" as their turn comes up, but they should have an answer ready when the circle is completed. As an alternative, students can pass a sheet of paper from one to the next. When the signal is given, the first group member writes down his or her idea for approaching the investigation. The paper then passes to the person on the left. This strategy is excellent for brainstorming divergent approaches to a problem. </a:t>
            </a:r>
          </a:p>
          <a:p>
            <a:r>
              <a:rPr lang="en-US" b="1" dirty="0" smtClean="0"/>
              <a:t>Four Corners</a:t>
            </a:r>
            <a:r>
              <a:rPr lang="en-US" dirty="0" smtClean="0"/>
              <a:t> Pose a question or problem with four parts, operations, or solving strategies. Have students select which of the four is their choice to work with. Have each child go to the corner of the classroom where that problem part is displayed. This is a quick way to get children who have similar interests together to do further problem solving. </a:t>
            </a:r>
          </a:p>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48</a:t>
            </a:fld>
            <a:endParaRPr lang="en-US"/>
          </a:p>
        </p:txBody>
      </p:sp>
    </p:spTree>
    <p:extLst>
      <p:ext uri="{BB962C8B-B14F-4D97-AF65-F5344CB8AC3E}">
        <p14:creationId xmlns:p14="http://schemas.microsoft.com/office/powerpoint/2010/main" val="42328012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pPr/>
              <a:t>49</a:t>
            </a:fld>
            <a:endParaRPr lang="en-US" dirty="0"/>
          </a:p>
        </p:txBody>
      </p:sp>
    </p:spTree>
    <p:extLst>
      <p:ext uri="{BB962C8B-B14F-4D97-AF65-F5344CB8AC3E}">
        <p14:creationId xmlns:p14="http://schemas.microsoft.com/office/powerpoint/2010/main" val="16380715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https://www.youtube.com/watch?v=IILNsq964lI&amp;t=13s</a:t>
            </a:r>
          </a:p>
          <a:p>
            <a:r>
              <a:rPr lang="en-US" dirty="0" smtClean="0"/>
              <a:t>2:59</a:t>
            </a:r>
          </a:p>
          <a:p>
            <a:endParaRPr lang="en-US" dirty="0" smtClean="0"/>
          </a:p>
          <a:p>
            <a:r>
              <a:rPr lang="en-US" b="1" dirty="0" smtClean="0"/>
              <a:t>Video Example (reciprocal teaching 2:59)</a:t>
            </a:r>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50</a:t>
            </a:fld>
            <a:endParaRPr lang="en-US"/>
          </a:p>
        </p:txBody>
      </p:sp>
    </p:spTree>
    <p:extLst>
      <p:ext uri="{BB962C8B-B14F-4D97-AF65-F5344CB8AC3E}">
        <p14:creationId xmlns:p14="http://schemas.microsoft.com/office/powerpoint/2010/main" val="22631780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Reciprocal Teaching activity</a:t>
            </a:r>
            <a:r>
              <a:rPr lang="en-US" baseline="0" dirty="0" smtClean="0"/>
              <a:t> here to answer this question</a:t>
            </a:r>
          </a:p>
          <a:p>
            <a:r>
              <a:rPr lang="en-US" baseline="0" dirty="0" smtClean="0"/>
              <a:t>(might be a stretch- better of course if they were reading something)</a:t>
            </a:r>
          </a:p>
          <a:p>
            <a:r>
              <a:rPr lang="en-US" baseline="0" dirty="0" smtClean="0"/>
              <a:t> </a:t>
            </a:r>
            <a:r>
              <a:rPr lang="en-US" dirty="0" smtClean="0"/>
              <a:t>20 minutes</a:t>
            </a:r>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51</a:t>
            </a:fld>
            <a:endParaRPr lang="en-US"/>
          </a:p>
        </p:txBody>
      </p:sp>
    </p:spTree>
    <p:extLst>
      <p:ext uri="{BB962C8B-B14F-4D97-AF65-F5344CB8AC3E}">
        <p14:creationId xmlns:p14="http://schemas.microsoft.com/office/powerpoint/2010/main" val="22803525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Flexible grouping requires preplanning. Teachers need to look at assessment data, test results, student needs, and abilities in order to determine the group size. It’s essential when grouping students to not place them in the same group for every activity. The key to successful grouping is to be flexible so you can meet each individual’s needs. Here are a few things to consider as you create your flexible groups:</a:t>
            </a:r>
          </a:p>
          <a:p>
            <a:r>
              <a:rPr lang="en-US" dirty="0" smtClean="0"/>
              <a:t>Ask yourself, “What is the best type of configuration to meet my learning outcome for this activity?” Consider a teacher-led group (whole-class, small group, or an individual teacher-directed activity), or a student-led group (collaborative, performance-based, or pairs). </a:t>
            </a:r>
          </a:p>
          <a:p>
            <a:r>
              <a:rPr lang="en-US" dirty="0" smtClean="0"/>
              <a:t>Evaluate all assessment data and look over student-learning profiles to help you form groups.</a:t>
            </a:r>
          </a:p>
          <a:p>
            <a:r>
              <a:rPr lang="en-US" dirty="0" smtClean="0"/>
              <a:t>Identify the most effective grouping design. For example, group students by gender, previous group, student selection, or teacher selection.</a:t>
            </a:r>
          </a:p>
          <a:p>
            <a:r>
              <a:rPr lang="en-US" dirty="0" smtClean="0"/>
              <a:t>Differentiate engaging activities for each group.</a:t>
            </a:r>
          </a:p>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53</a:t>
            </a:fld>
            <a:endParaRPr lang="en-US"/>
          </a:p>
        </p:txBody>
      </p:sp>
    </p:spTree>
    <p:extLst>
      <p:ext uri="{BB962C8B-B14F-4D97-AF65-F5344CB8AC3E}">
        <p14:creationId xmlns:p14="http://schemas.microsoft.com/office/powerpoint/2010/main" val="22943946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Work done in groups is challenging and meaningful.</a:t>
            </a:r>
          </a:p>
          <a:p>
            <a:r>
              <a:rPr lang="en-US" dirty="0" smtClean="0"/>
              <a:t>The teacher is always actively involved in the students' learning process, serving as a resource person, questioner, guide, evaluator, and coach.</a:t>
            </a:r>
          </a:p>
          <a:p>
            <a:r>
              <a:rPr lang="en-US" dirty="0" smtClean="0"/>
              <a:t>Learning goals and timelines are clearly understood by the students and monitored by the teacher.</a:t>
            </a:r>
          </a:p>
          <a:p>
            <a:r>
              <a:rPr lang="en-US" dirty="0" smtClean="0"/>
              <a:t>Groups are heterogeneous, and all students are actively involved.</a:t>
            </a:r>
          </a:p>
          <a:p>
            <a:r>
              <a:rPr lang="en-US" dirty="0" smtClean="0"/>
              <a:t>Cooperation is valued over competition.</a:t>
            </a:r>
          </a:p>
          <a:p>
            <a:r>
              <a:rPr lang="en-US" dirty="0" smtClean="0"/>
              <a:t>Students have a sense of being able to accomplish more learning together than they can alone.</a:t>
            </a:r>
          </a:p>
          <a:p>
            <a:r>
              <a:rPr lang="en-US" dirty="0" smtClean="0"/>
              <a:t>The group process provides a comfort level for discussion and airing questions.</a:t>
            </a:r>
          </a:p>
          <a:p>
            <a:r>
              <a:rPr lang="en-US" dirty="0" smtClean="0"/>
              <a:t>Student interaction and social skills are required, but the purpose of grouping is not primarily social. Group time is not "free time" for student (or teacher).</a:t>
            </a:r>
          </a:p>
          <a:p>
            <a:r>
              <a:rPr lang="en-US" dirty="0" smtClean="0"/>
              <a:t>Multiple means of assessment are possible (rubrics, portfolios, quizzes, interviews, presentations, etc.). Evaluation can be of the individual student, of the group, or a combination of these.</a:t>
            </a:r>
          </a:p>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54</a:t>
            </a:fld>
            <a:endParaRPr lang="en-US"/>
          </a:p>
        </p:txBody>
      </p:sp>
    </p:spTree>
    <p:extLst>
      <p:ext uri="{BB962C8B-B14F-4D97-AF65-F5344CB8AC3E}">
        <p14:creationId xmlns:p14="http://schemas.microsoft.com/office/powerpoint/2010/main" val="34172058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Successful grouping does not happen overnight. It takes a little bit of planning and </a:t>
            </a:r>
            <a:r>
              <a:rPr lang="en-US" b="1" dirty="0" smtClean="0">
                <a:hlinkClick r:id="rId3"/>
              </a:rPr>
              <a:t>classroom management</a:t>
            </a:r>
            <a:r>
              <a:rPr lang="en-US" dirty="0" smtClean="0"/>
              <a:t> skills.  As you group your students for differentiated instruction consider the following tips:</a:t>
            </a:r>
          </a:p>
          <a:p>
            <a:r>
              <a:rPr lang="en-US" dirty="0" smtClean="0"/>
              <a:t>Create a color-coded system or chart to help you (and students) know which group(s) they are in.</a:t>
            </a:r>
          </a:p>
          <a:p>
            <a:r>
              <a:rPr lang="en-US" dirty="0" smtClean="0"/>
              <a:t>Give specific instructions about the tasks groups must perform.</a:t>
            </a:r>
          </a:p>
          <a:p>
            <a:r>
              <a:rPr lang="en-US" dirty="0" smtClean="0"/>
              <a:t>Post written instructions and expectations so you don’t have to repeat yourself.</a:t>
            </a:r>
          </a:p>
          <a:p>
            <a:r>
              <a:rPr lang="en-US" dirty="0" smtClean="0"/>
              <a:t>Model and practice routines and procedures for getting into and out of groups. Develop a routine so your classroom isn’t utter chaos after a group task is complete.</a:t>
            </a:r>
          </a:p>
          <a:p>
            <a:r>
              <a:rPr lang="en-US" dirty="0" smtClean="0"/>
              <a:t>Set a specific time limit for students to complete their group work. It’s best to set an alarm so students know when the alarm goes off, they must proceed to the next activity quietly.</a:t>
            </a:r>
          </a:p>
          <a:p>
            <a:r>
              <a:rPr lang="en-US" dirty="0" smtClean="0"/>
              <a:t>Implement a student learning log for each group they are in. A color-coded one works best for students to keep track and record what they completed in each group.</a:t>
            </a:r>
          </a:p>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56</a:t>
            </a:fld>
            <a:endParaRPr lang="en-US"/>
          </a:p>
        </p:txBody>
      </p:sp>
    </p:spTree>
    <p:extLst>
      <p:ext uri="{BB962C8B-B14F-4D97-AF65-F5344CB8AC3E}">
        <p14:creationId xmlns:p14="http://schemas.microsoft.com/office/powerpoint/2010/main" val="360117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6849E2-6BBA-7048-807B-09826B025E7E}"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4660951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59</a:t>
            </a:fld>
            <a:endParaRPr lang="en-US"/>
          </a:p>
        </p:txBody>
      </p:sp>
    </p:spTree>
    <p:extLst>
      <p:ext uri="{BB962C8B-B14F-4D97-AF65-F5344CB8AC3E}">
        <p14:creationId xmlns:p14="http://schemas.microsoft.com/office/powerpoint/2010/main" val="451390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Times New Roman" charset="0"/>
                <a:ea typeface="ＭＳ Ｐゴシック" charset="0"/>
              </a:defRPr>
            </a:lvl1pPr>
            <a:lvl2pPr marL="742950" indent="-285750">
              <a:defRPr>
                <a:solidFill>
                  <a:schemeClr val="tx1"/>
                </a:solidFill>
                <a:latin typeface="Times New Roman" charset="0"/>
                <a:ea typeface="ＭＳ Ｐゴシック" charset="0"/>
              </a:defRPr>
            </a:lvl2pPr>
            <a:lvl3pPr marL="1143000" indent="-228600">
              <a:defRPr>
                <a:solidFill>
                  <a:schemeClr val="tx1"/>
                </a:solidFill>
                <a:latin typeface="Times New Roman" charset="0"/>
                <a:ea typeface="ＭＳ Ｐゴシック" charset="0"/>
              </a:defRPr>
            </a:lvl3pPr>
            <a:lvl4pPr marL="1600200" indent="-228600">
              <a:defRPr>
                <a:solidFill>
                  <a:schemeClr val="tx1"/>
                </a:solidFill>
                <a:latin typeface="Times New Roman" charset="0"/>
                <a:ea typeface="ＭＳ Ｐゴシック" charset="0"/>
              </a:defRPr>
            </a:lvl4pPr>
            <a:lvl5pPr marL="2057400" indent="-228600">
              <a:defRPr>
                <a:solidFill>
                  <a:schemeClr val="tx1"/>
                </a:solidFill>
                <a:latin typeface="Times New Roman" charset="0"/>
                <a:ea typeface="ＭＳ Ｐゴシック" charset="0"/>
              </a:defRPr>
            </a:lvl5pPr>
            <a:lvl6pPr marL="2514600" indent="-228600" eaLnBrk="0" fontAlgn="base" hangingPunct="0">
              <a:spcBef>
                <a:spcPct val="0"/>
              </a:spcBef>
              <a:spcAft>
                <a:spcPct val="0"/>
              </a:spcAft>
              <a:defRPr>
                <a:solidFill>
                  <a:schemeClr val="tx1"/>
                </a:solidFill>
                <a:latin typeface="Times New Roman" charset="0"/>
                <a:ea typeface="ＭＳ Ｐゴシック" charset="0"/>
              </a:defRPr>
            </a:lvl6pPr>
            <a:lvl7pPr marL="2971800" indent="-228600" eaLnBrk="0" fontAlgn="base" hangingPunct="0">
              <a:spcBef>
                <a:spcPct val="0"/>
              </a:spcBef>
              <a:spcAft>
                <a:spcPct val="0"/>
              </a:spcAft>
              <a:defRPr>
                <a:solidFill>
                  <a:schemeClr val="tx1"/>
                </a:solidFill>
                <a:latin typeface="Times New Roman" charset="0"/>
                <a:ea typeface="ＭＳ Ｐゴシック" charset="0"/>
              </a:defRPr>
            </a:lvl7pPr>
            <a:lvl8pPr marL="3429000" indent="-228600" eaLnBrk="0" fontAlgn="base" hangingPunct="0">
              <a:spcBef>
                <a:spcPct val="0"/>
              </a:spcBef>
              <a:spcAft>
                <a:spcPct val="0"/>
              </a:spcAft>
              <a:defRPr>
                <a:solidFill>
                  <a:schemeClr val="tx1"/>
                </a:solidFill>
                <a:latin typeface="Times New Roman" charset="0"/>
                <a:ea typeface="ＭＳ Ｐゴシック" charset="0"/>
              </a:defRPr>
            </a:lvl8pPr>
            <a:lvl9pPr marL="3886200" indent="-228600" eaLnBrk="0" fontAlgn="base" hangingPunct="0">
              <a:spcBef>
                <a:spcPct val="0"/>
              </a:spcBef>
              <a:spcAft>
                <a:spcPct val="0"/>
              </a:spcAft>
              <a:defRPr>
                <a:solidFill>
                  <a:schemeClr val="tx1"/>
                </a:solidFill>
                <a:latin typeface="Times New Roman" charset="0"/>
                <a:ea typeface="ＭＳ Ｐゴシック" charset="0"/>
              </a:defRPr>
            </a:lvl9pPr>
          </a:lstStyle>
          <a:p>
            <a:fld id="{512178A8-B892-9A47-AF8E-1E2272FEA3EB}" type="slidenum">
              <a:rPr lang="en-US">
                <a:latin typeface="Arial" charset="0"/>
              </a:rPr>
              <a:pPr/>
              <a:t>60</a:t>
            </a:fld>
            <a:endParaRPr lang="en-US">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latin typeface="Arial" charset="0"/>
              </a:rPr>
              <a:t>Reference GRM </a:t>
            </a:r>
          </a:p>
          <a:p>
            <a:pPr eaLnBrk="1" hangingPunct="1"/>
            <a:r>
              <a:rPr lang="en-US">
                <a:latin typeface="Arial" charset="0"/>
              </a:rPr>
              <a:t>Reference examples and use throughout presentation</a:t>
            </a:r>
          </a:p>
          <a:p>
            <a:pPr eaLnBrk="1" hangingPunct="1"/>
            <a:r>
              <a:rPr lang="en-US">
                <a:latin typeface="Arial" charset="0"/>
              </a:rPr>
              <a:t>2 minutes</a:t>
            </a:r>
          </a:p>
        </p:txBody>
      </p:sp>
    </p:spTree>
    <p:extLst>
      <p:ext uri="{BB962C8B-B14F-4D97-AF65-F5344CB8AC3E}">
        <p14:creationId xmlns:p14="http://schemas.microsoft.com/office/powerpoint/2010/main" val="33072003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Partners, Teams, and Panels</a:t>
            </a:r>
            <a:r>
              <a:rPr lang="en-US" dirty="0" smtClean="0"/>
              <a:t>- like "group of the day" you may need to establish these at the beginning of the year, but it works well for the different types of activities that you need them to achieve. Once established don't change the people in the groups, because keeping a routine will make the transition very quick. Once created, the teacher will just have to say, "I need Partners to do such and such", "I need my Teams to complete...", or "As a Panel discuss....."</a:t>
            </a:r>
            <a:br>
              <a:rPr lang="en-US" dirty="0" smtClean="0"/>
            </a:br>
            <a:endParaRPr lang="en-US" dirty="0" smtClean="0"/>
          </a:p>
          <a:p>
            <a:pPr lvl="1"/>
            <a:r>
              <a:rPr lang="en-US" b="1" dirty="0" smtClean="0"/>
              <a:t>"Partners"</a:t>
            </a:r>
            <a:r>
              <a:rPr lang="en-US" dirty="0" smtClean="0"/>
              <a:t>- pair the students up or have them in groups of three. These types of groups work well for study groups, or paired reading.</a:t>
            </a:r>
          </a:p>
          <a:p>
            <a:pPr lvl="1"/>
            <a:r>
              <a:rPr lang="en-US" b="1" dirty="0" smtClean="0"/>
              <a:t>"Teams"</a:t>
            </a:r>
            <a:r>
              <a:rPr lang="en-US" dirty="0" smtClean="0"/>
              <a:t>- separate your kids into groups of three and four. (NOTE: DON'T PAIR TWO GROUPS OF PARTNERS!!! They will become too friendly or get tired of each other. Plus it's good to have fresh input into the group.) These types of groups work well when there is a "hands-on" activity to be completed.</a:t>
            </a:r>
          </a:p>
          <a:p>
            <a:pPr lvl="1"/>
            <a:r>
              <a:rPr lang="en-US" b="1" dirty="0" smtClean="0"/>
              <a:t>"Panels"</a:t>
            </a:r>
            <a:r>
              <a:rPr lang="en-US" dirty="0" smtClean="0"/>
              <a:t>- the kids are separated into groups of five or six. These groups are designed to talk. However, the teacher should have something constructive for them to talk about. Since the groups are so large you don't have to walk around as much just a quick visit to make sure they're on task. (Note: These groups are best at discussing written works, hot topics, "what if" scenarios, cause and effect, and problem solving. Make sure to give each student a participation sheet so they can document their feelings, ideas, solutions, etc. This will make each student in the group accountable for their individual work.</a:t>
            </a:r>
          </a:p>
          <a:p>
            <a:r>
              <a:rPr lang="en-US" b="1" dirty="0" smtClean="0"/>
              <a:t>Birthday Buddies</a:t>
            </a:r>
            <a:r>
              <a:rPr lang="en-US" dirty="0" smtClean="0"/>
              <a:t>- match the students according to the months that they were born. This may or may not work depending on the dynamic of your classroom. I for example have 5 birthdays that fall in June, while only 1 is in March. So for my classroom, I chose to do "Birthday Buddies" by season. You could also separate them by the beginning, middle, and end of the month.</a:t>
            </a:r>
          </a:p>
          <a:p>
            <a:r>
              <a:rPr lang="en-US" b="1" dirty="0" smtClean="0"/>
              <a:t>Burger</a:t>
            </a:r>
            <a:r>
              <a:rPr lang="en-US" dirty="0" smtClean="0"/>
              <a:t> </a:t>
            </a:r>
            <a:r>
              <a:rPr lang="en-US" b="1" dirty="0" smtClean="0"/>
              <a:t>Buddies</a:t>
            </a:r>
            <a:r>
              <a:rPr lang="en-US" dirty="0" smtClean="0"/>
              <a:t>- have your kids choose the fast food establishment they like the best. Have choices for the number of groups that you would like. Example: Which do you prefer? McDonald's, Burger King, Hardee's, Subway, etc. You may have to even up the groups by asking which beverage they prefer. (Note: I teach in a very small town and they only have one fast food place. So, I took it a step further and asked what is your favorite type of food to get from this place/what would you like on your burger.)</a:t>
            </a:r>
          </a:p>
          <a:p>
            <a:r>
              <a:rPr lang="en-US" b="1" dirty="0" smtClean="0"/>
              <a:t>Genre Groups</a:t>
            </a:r>
            <a:r>
              <a:rPr lang="en-US" dirty="0" smtClean="0"/>
              <a:t>- separate your kids by the types of books, movies, music, or subjects that they enjoy. (Note: "Genre Groups" and "Burger Buddies" can be done through an interest survey at the beginning of the year. Since these surveys are done on paper, they will have no clue that you are using the survey as a means to group them. They will probably think that you are just trying to get to know them better.)</a:t>
            </a:r>
          </a:p>
          <a:p>
            <a:r>
              <a:rPr lang="en-US" b="1" dirty="0" smtClean="0"/>
              <a:t>Color Pencils</a:t>
            </a:r>
            <a:r>
              <a:rPr lang="en-US" dirty="0" smtClean="0"/>
              <a:t>-have your kids pick colored pencils out of a can. Have four or five of the same color and have as many colors as you need groups.</a:t>
            </a:r>
          </a:p>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61</a:t>
            </a:fld>
            <a:endParaRPr lang="en-US"/>
          </a:p>
        </p:txBody>
      </p:sp>
    </p:spTree>
    <p:extLst>
      <p:ext uri="{BB962C8B-B14F-4D97-AF65-F5344CB8AC3E}">
        <p14:creationId xmlns:p14="http://schemas.microsoft.com/office/powerpoint/2010/main" val="33755342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struggle to reach every student in the classroom it occasionally becomes necessary to divide them into groups, but how? Whether it's for an activity, remediation, or even a quick little game, grouping students quickly and effectively can be tricky. </a:t>
            </a:r>
          </a:p>
          <a:p>
            <a:r>
              <a:rPr lang="en-US" dirty="0" smtClean="0"/>
              <a:t>http://superteacherstuff.blogspot.com/2007/03/ways-to-group-students-quickly-</a:t>
            </a:r>
            <a:r>
              <a:rPr lang="en-US" dirty="0" err="1" smtClean="0"/>
              <a:t>and.html</a:t>
            </a:r>
            <a:endParaRPr lang="en-US" dirty="0" smtClean="0"/>
          </a:p>
          <a:p>
            <a:r>
              <a:rPr lang="en-US" b="1" dirty="0" smtClean="0"/>
              <a:t>Setup an area for groups in your classroom</a:t>
            </a:r>
            <a:r>
              <a:rPr lang="en-US" dirty="0" smtClean="0"/>
              <a:t>- this works well if your kids don't stay in groups throughout the day, or if the groups change regularly.</a:t>
            </a:r>
          </a:p>
          <a:p>
            <a:r>
              <a:rPr lang="en-US" b="1" dirty="0" smtClean="0"/>
              <a:t>Pass out one playing card to each student</a:t>
            </a:r>
            <a:r>
              <a:rPr lang="en-US" dirty="0" smtClean="0"/>
              <a:t>-this way you can separate them by suite, evens, odds, factors of a number (factors of 6), the same number (four 9's), card-runs (2,3,4,5; or 6,7,8 depending on how big you want the group), divisible by, etc. The kids will be less likely to complain about the card they have, because they don't know how you are going to call the groups.</a:t>
            </a:r>
          </a:p>
          <a:p>
            <a:r>
              <a:rPr lang="en-US" b="1" dirty="0" smtClean="0"/>
              <a:t>"Number Pops"</a:t>
            </a:r>
            <a:r>
              <a:rPr lang="en-US" dirty="0" smtClean="0"/>
              <a:t>- "Number Pops" works like this: Get a bunch of craft or Popsicle sticks and write numbers on them. These numbers should correlate to the number of groups that you would like and the number of people in each group. Example: If I wanted six groups of four students, then I would have four 1's, four 2's and so on. This may take a while to prepare for the teacher, but once it's done... it's done. Note: If you don't want to set it up ask a few of your "helper" students to do it for you during recess or something. Even better you could write on the can the number of groups. That way you could have cans that separate your class into groups of 4, 5, and 6.</a:t>
            </a:r>
          </a:p>
          <a:p>
            <a:r>
              <a:rPr lang="en-US" b="1" dirty="0" smtClean="0"/>
              <a:t>Synonyms</a:t>
            </a:r>
            <a:r>
              <a:rPr lang="en-US" dirty="0" smtClean="0"/>
              <a:t>- on index cards you can write synonyms and have the students find their partners by matching the words together. Note: This concept can be confusing to some students. You may want to go over which of the words match before handing out to calm the kids confusion.</a:t>
            </a:r>
          </a:p>
          <a:p>
            <a:r>
              <a:rPr lang="en-US" b="1" dirty="0" smtClean="0"/>
              <a:t>"Group of the Day"</a:t>
            </a:r>
            <a:r>
              <a:rPr lang="en-US" dirty="0" smtClean="0"/>
              <a:t>-this strategy should be setup during the first few days of school, while you are still setting up your classroom routines. Have different groups for different days of the week. (Groups of 4, 5, and 6 for Mondays, Tuesdays, etc. That way on Monday if you say groups of four they know who they belong with, and on Tuesday their group of six maybe different) By doing this the students can get accustomed to getting in their groups, and you can develop a routine. Routines are a teacher's best friend!!! The kids will know immediately what is expected of them and who they should pair up with. Make a Bulletin Board sized calendar just for this grouping, this way the kids can reference it throughout the year.</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62</a:t>
            </a:fld>
            <a:endParaRPr lang="en-US"/>
          </a:p>
        </p:txBody>
      </p:sp>
    </p:spTree>
    <p:extLst>
      <p:ext uri="{BB962C8B-B14F-4D97-AF65-F5344CB8AC3E}">
        <p14:creationId xmlns:p14="http://schemas.microsoft.com/office/powerpoint/2010/main" val="28954560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10 minutes</a:t>
            </a:r>
          </a:p>
          <a:p>
            <a:r>
              <a:rPr lang="en-US" dirty="0" smtClean="0"/>
              <a:t>Maybe here we can utilize a question cube</a:t>
            </a:r>
            <a:r>
              <a:rPr lang="en-US" baseline="0" dirty="0" smtClean="0"/>
              <a:t> and have them answer questions based on the learning. One cube per table</a:t>
            </a:r>
            <a:r>
              <a:rPr lang="is-IS" baseline="0" dirty="0" smtClean="0"/>
              <a:t>…</a:t>
            </a:r>
            <a:endParaRPr lang="en-US" baseline="0" dirty="0" smtClean="0"/>
          </a:p>
          <a:p>
            <a:r>
              <a:rPr lang="en-US" baseline="0" dirty="0" smtClean="0"/>
              <a:t>(Instead of the write around?)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Why</a:t>
            </a:r>
            <a:r>
              <a:rPr lang="en-US" baseline="0" dirty="0" smtClean="0"/>
              <a:t> </a:t>
            </a:r>
            <a:r>
              <a:rPr lang="en-US" dirty="0" smtClean="0"/>
              <a:t>utilize flexible grouping?</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Why</a:t>
            </a:r>
            <a:r>
              <a:rPr lang="en-US" baseline="0" dirty="0" smtClean="0"/>
              <a:t> change group members?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How does UDL play in the design of the environment?</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When should educators use flexible grouping?</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Why is it necessary to determine barriers prior to instruction?</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What’s the difference between teacher and student led structures?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323AE398-DE33-4C89-ACE0-9B02E2FDE679}" type="slidenum">
              <a:rPr lang="en-US" smtClean="0"/>
              <a:t>63</a:t>
            </a:fld>
            <a:endParaRPr lang="en-US"/>
          </a:p>
        </p:txBody>
      </p:sp>
    </p:spTree>
    <p:extLst>
      <p:ext uri="{BB962C8B-B14F-4D97-AF65-F5344CB8AC3E}">
        <p14:creationId xmlns:p14="http://schemas.microsoft.com/office/powerpoint/2010/main" val="26099029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64</a:t>
            </a:fld>
            <a:endParaRPr lang="en-US"/>
          </a:p>
        </p:txBody>
      </p:sp>
    </p:spTree>
    <p:extLst>
      <p:ext uri="{BB962C8B-B14F-4D97-AF65-F5344CB8AC3E}">
        <p14:creationId xmlns:p14="http://schemas.microsoft.com/office/powerpoint/2010/main" val="2920737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3AE398-DE33-4C89-ACE0-9B02E2FDE679}" type="slidenum">
              <a:rPr lang="en-US" smtClean="0"/>
              <a:t>65</a:t>
            </a:fld>
            <a:endParaRPr lang="en-US"/>
          </a:p>
        </p:txBody>
      </p:sp>
    </p:spTree>
    <p:extLst>
      <p:ext uri="{BB962C8B-B14F-4D97-AF65-F5344CB8AC3E}">
        <p14:creationId xmlns:p14="http://schemas.microsoft.com/office/powerpoint/2010/main" val="16024305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8D06DCD-E4D3-4466-9ECC-A4CA5361170F}" type="slidenum">
              <a:rPr lang="en-US" smtClean="0"/>
              <a:pPr/>
              <a:t>66</a:t>
            </a:fld>
            <a:endParaRPr lang="en-US"/>
          </a:p>
        </p:txBody>
      </p:sp>
    </p:spTree>
    <p:extLst>
      <p:ext uri="{BB962C8B-B14F-4D97-AF65-F5344CB8AC3E}">
        <p14:creationId xmlns:p14="http://schemas.microsoft.com/office/powerpoint/2010/main" val="2104425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*Multiple</a:t>
            </a:r>
            <a:r>
              <a:rPr lang="en-US" b="0" baseline="0" dirty="0" smtClean="0"/>
              <a:t> Means of Engagement handout</a:t>
            </a:r>
            <a:endParaRPr lang="en-US" b="0" dirty="0"/>
          </a:p>
        </p:txBody>
      </p:sp>
      <p:sp>
        <p:nvSpPr>
          <p:cNvPr id="4" name="Slide Number Placeholder 3"/>
          <p:cNvSpPr>
            <a:spLocks noGrp="1"/>
          </p:cNvSpPr>
          <p:nvPr>
            <p:ph type="sldNum" sz="quarter" idx="10"/>
          </p:nvPr>
        </p:nvSpPr>
        <p:spPr/>
        <p:txBody>
          <a:bodyPr/>
          <a:lstStyle/>
          <a:p>
            <a:fld id="{C94FCD16-D30F-4428-93A4-45B6199E94C8}"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902403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6849E2-6BBA-7048-807B-09826B025E7E}" type="slidenum">
              <a:rPr lang="en-US" smtClean="0"/>
              <a:t>11</a:t>
            </a:fld>
            <a:endParaRPr lang="en-US"/>
          </a:p>
        </p:txBody>
      </p:sp>
    </p:spTree>
    <p:extLst>
      <p:ext uri="{BB962C8B-B14F-4D97-AF65-F5344CB8AC3E}">
        <p14:creationId xmlns:p14="http://schemas.microsoft.com/office/powerpoint/2010/main" val="3556652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*Multiple Means</a:t>
            </a:r>
            <a:r>
              <a:rPr lang="en-US" b="0" baseline="0" dirty="0" smtClean="0"/>
              <a:t> of Representation handout</a:t>
            </a:r>
            <a:endParaRPr lang="en-US" b="0" dirty="0"/>
          </a:p>
        </p:txBody>
      </p:sp>
      <p:sp>
        <p:nvSpPr>
          <p:cNvPr id="4" name="Slide Number Placeholder 3"/>
          <p:cNvSpPr>
            <a:spLocks noGrp="1"/>
          </p:cNvSpPr>
          <p:nvPr>
            <p:ph type="sldNum" sz="quarter" idx="10"/>
          </p:nvPr>
        </p:nvSpPr>
        <p:spPr/>
        <p:txBody>
          <a:bodyPr/>
          <a:lstStyle/>
          <a:p>
            <a:fld id="{C94FCD16-D30F-4428-93A4-45B6199E94C8}"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49725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6849E2-6BBA-7048-807B-09826B025E7E}" type="slidenum">
              <a:rPr lang="en-US" smtClean="0"/>
              <a:t>13</a:t>
            </a:fld>
            <a:endParaRPr lang="en-US"/>
          </a:p>
        </p:txBody>
      </p:sp>
    </p:spTree>
    <p:extLst>
      <p:ext uri="{BB962C8B-B14F-4D97-AF65-F5344CB8AC3E}">
        <p14:creationId xmlns:p14="http://schemas.microsoft.com/office/powerpoint/2010/main" val="3631889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*Multiple</a:t>
            </a:r>
            <a:r>
              <a:rPr lang="en-US" baseline="0" dirty="0" smtClean="0"/>
              <a:t> Means of Expression handout</a:t>
            </a:r>
            <a:endParaRPr lang="en-US" dirty="0"/>
          </a:p>
        </p:txBody>
      </p:sp>
      <p:sp>
        <p:nvSpPr>
          <p:cNvPr id="4" name="Slide Number Placeholder 3"/>
          <p:cNvSpPr>
            <a:spLocks noGrp="1"/>
          </p:cNvSpPr>
          <p:nvPr>
            <p:ph type="sldNum" sz="quarter" idx="10"/>
          </p:nvPr>
        </p:nvSpPr>
        <p:spPr/>
        <p:txBody>
          <a:bodyPr/>
          <a:lstStyle/>
          <a:p>
            <a:fld id="{206849E2-6BBA-7048-807B-09826B025E7E}" type="slidenum">
              <a:rPr lang="en-US" smtClean="0"/>
              <a:t>14</a:t>
            </a:fld>
            <a:endParaRPr lang="en-US"/>
          </a:p>
        </p:txBody>
      </p:sp>
    </p:spTree>
    <p:extLst>
      <p:ext uri="{BB962C8B-B14F-4D97-AF65-F5344CB8AC3E}">
        <p14:creationId xmlns:p14="http://schemas.microsoft.com/office/powerpoint/2010/main" val="1122510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F70AFD3-B2F7-4399-840C-4A09C81FF0A6}" type="datetimeFigureOut">
              <a:rPr lang="en-US" smtClean="0"/>
              <a:t>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DAD016-9E68-44E0-BB8A-638A50F88646}" type="slidenum">
              <a:rPr lang="en-US" smtClean="0"/>
              <a:t>‹#›</a:t>
            </a:fld>
            <a:endParaRPr lang="en-US"/>
          </a:p>
        </p:txBody>
      </p:sp>
    </p:spTree>
    <p:extLst>
      <p:ext uri="{BB962C8B-B14F-4D97-AF65-F5344CB8AC3E}">
        <p14:creationId xmlns:p14="http://schemas.microsoft.com/office/powerpoint/2010/main" val="354685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F70AFD3-B2F7-4399-840C-4A09C81FF0A6}" type="datetimeFigureOut">
              <a:rPr lang="en-US" smtClean="0"/>
              <a:t>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DAD016-9E68-44E0-BB8A-638A50F88646}" type="slidenum">
              <a:rPr lang="en-US" smtClean="0"/>
              <a:t>‹#›</a:t>
            </a:fld>
            <a:endParaRPr lang="en-US"/>
          </a:p>
        </p:txBody>
      </p:sp>
    </p:spTree>
    <p:extLst>
      <p:ext uri="{BB962C8B-B14F-4D97-AF65-F5344CB8AC3E}">
        <p14:creationId xmlns:p14="http://schemas.microsoft.com/office/powerpoint/2010/main" val="3810533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F70AFD3-B2F7-4399-840C-4A09C81FF0A6}" type="datetimeFigureOut">
              <a:rPr lang="en-US" smtClean="0"/>
              <a:t>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DAD016-9E68-44E0-BB8A-638A50F88646}" type="slidenum">
              <a:rPr lang="en-US" smtClean="0"/>
              <a:t>‹#›</a:t>
            </a:fld>
            <a:endParaRPr lang="en-US"/>
          </a:p>
        </p:txBody>
      </p:sp>
    </p:spTree>
    <p:extLst>
      <p:ext uri="{BB962C8B-B14F-4D97-AF65-F5344CB8AC3E}">
        <p14:creationId xmlns:p14="http://schemas.microsoft.com/office/powerpoint/2010/main" val="457074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F70AFD3-B2F7-4399-840C-4A09C81FF0A6}" type="datetimeFigureOut">
              <a:rPr lang="en-US" smtClean="0"/>
              <a:t>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DAD016-9E68-44E0-BB8A-638A50F88646}" type="slidenum">
              <a:rPr lang="en-US" smtClean="0"/>
              <a:t>‹#›</a:t>
            </a:fld>
            <a:endParaRPr lang="en-US"/>
          </a:p>
        </p:txBody>
      </p:sp>
    </p:spTree>
    <p:extLst>
      <p:ext uri="{BB962C8B-B14F-4D97-AF65-F5344CB8AC3E}">
        <p14:creationId xmlns:p14="http://schemas.microsoft.com/office/powerpoint/2010/main" val="149165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70AFD3-B2F7-4399-840C-4A09C81FF0A6}" type="datetimeFigureOut">
              <a:rPr lang="en-US" smtClean="0"/>
              <a:t>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DAD016-9E68-44E0-BB8A-638A50F88646}" type="slidenum">
              <a:rPr lang="en-US" smtClean="0"/>
              <a:t>‹#›</a:t>
            </a:fld>
            <a:endParaRPr lang="en-US"/>
          </a:p>
        </p:txBody>
      </p:sp>
    </p:spTree>
    <p:extLst>
      <p:ext uri="{BB962C8B-B14F-4D97-AF65-F5344CB8AC3E}">
        <p14:creationId xmlns:p14="http://schemas.microsoft.com/office/powerpoint/2010/main" val="29815477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F70AFD3-B2F7-4399-840C-4A09C81FF0A6}" type="datetimeFigureOut">
              <a:rPr lang="en-US" smtClean="0"/>
              <a:t>10/9/2017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DAD016-9E68-44E0-BB8A-638A50F88646}" type="slidenum">
              <a:rPr lang="en-US" smtClean="0"/>
              <a:t>‹#›</a:t>
            </a:fld>
            <a:endParaRPr lang="en-US"/>
          </a:p>
        </p:txBody>
      </p:sp>
    </p:spTree>
    <p:extLst>
      <p:ext uri="{BB962C8B-B14F-4D97-AF65-F5344CB8AC3E}">
        <p14:creationId xmlns:p14="http://schemas.microsoft.com/office/powerpoint/2010/main" val="186591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F70AFD3-B2F7-4399-840C-4A09C81FF0A6}" type="datetimeFigureOut">
              <a:rPr lang="en-US" smtClean="0"/>
              <a:t>10/9/2017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DAD016-9E68-44E0-BB8A-638A50F88646}" type="slidenum">
              <a:rPr lang="en-US" smtClean="0"/>
              <a:t>‹#›</a:t>
            </a:fld>
            <a:endParaRPr lang="en-US"/>
          </a:p>
        </p:txBody>
      </p:sp>
    </p:spTree>
    <p:extLst>
      <p:ext uri="{BB962C8B-B14F-4D97-AF65-F5344CB8AC3E}">
        <p14:creationId xmlns:p14="http://schemas.microsoft.com/office/powerpoint/2010/main" val="36771975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F70AFD3-B2F7-4399-840C-4A09C81FF0A6}" type="datetimeFigureOut">
              <a:rPr lang="en-US" smtClean="0"/>
              <a:t>10/9/2017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DAD016-9E68-44E0-BB8A-638A50F88646}" type="slidenum">
              <a:rPr lang="en-US" smtClean="0"/>
              <a:t>‹#›</a:t>
            </a:fld>
            <a:endParaRPr lang="en-US"/>
          </a:p>
        </p:txBody>
      </p:sp>
    </p:spTree>
    <p:extLst>
      <p:ext uri="{BB962C8B-B14F-4D97-AF65-F5344CB8AC3E}">
        <p14:creationId xmlns:p14="http://schemas.microsoft.com/office/powerpoint/2010/main" val="597546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70AFD3-B2F7-4399-840C-4A09C81FF0A6}" type="datetimeFigureOut">
              <a:rPr lang="en-US" smtClean="0"/>
              <a:t>10/9/2017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DAD016-9E68-44E0-BB8A-638A50F88646}" type="slidenum">
              <a:rPr lang="en-US" smtClean="0"/>
              <a:t>‹#›</a:t>
            </a:fld>
            <a:endParaRPr lang="en-US"/>
          </a:p>
        </p:txBody>
      </p:sp>
    </p:spTree>
    <p:extLst>
      <p:ext uri="{BB962C8B-B14F-4D97-AF65-F5344CB8AC3E}">
        <p14:creationId xmlns:p14="http://schemas.microsoft.com/office/powerpoint/2010/main" val="3292177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70AFD3-B2F7-4399-840C-4A09C81FF0A6}" type="datetimeFigureOut">
              <a:rPr lang="en-US" smtClean="0"/>
              <a:t>10/9/2017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DAD016-9E68-44E0-BB8A-638A50F88646}" type="slidenum">
              <a:rPr lang="en-US" smtClean="0"/>
              <a:t>‹#›</a:t>
            </a:fld>
            <a:endParaRPr lang="en-US"/>
          </a:p>
        </p:txBody>
      </p:sp>
    </p:spTree>
    <p:extLst>
      <p:ext uri="{BB962C8B-B14F-4D97-AF65-F5344CB8AC3E}">
        <p14:creationId xmlns:p14="http://schemas.microsoft.com/office/powerpoint/2010/main" val="1048174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70AFD3-B2F7-4399-840C-4A09C81FF0A6}" type="datetimeFigureOut">
              <a:rPr lang="en-US" smtClean="0"/>
              <a:t>10/9/2017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DAD016-9E68-44E0-BB8A-638A50F88646}" type="slidenum">
              <a:rPr lang="en-US" smtClean="0"/>
              <a:t>‹#›</a:t>
            </a:fld>
            <a:endParaRPr lang="en-US"/>
          </a:p>
        </p:txBody>
      </p:sp>
    </p:spTree>
    <p:extLst>
      <p:ext uri="{BB962C8B-B14F-4D97-AF65-F5344CB8AC3E}">
        <p14:creationId xmlns:p14="http://schemas.microsoft.com/office/powerpoint/2010/main" val="38053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latin typeface="Calibri Light" panose="020F0302020204030204" pitchFamily="34" charset="0"/>
              </a:defRPr>
            </a:lvl1pPr>
          </a:lstStyle>
          <a:p>
            <a:fld id="{9F70AFD3-B2F7-4399-840C-4A09C81FF0A6}" type="datetimeFigureOut">
              <a:rPr lang="en-US" smtClean="0"/>
              <a:pPr/>
              <a:t>10/9/2017</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latin typeface="Calibri Light" panose="020F0302020204030204" pitchFamily="34" charset="0"/>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latin typeface="Calibri Light" panose="020F0302020204030204" pitchFamily="34" charset="0"/>
              </a:defRPr>
            </a:lvl1pPr>
          </a:lstStyle>
          <a:p>
            <a:fld id="{15DAD016-9E68-44E0-BB8A-638A50F88646}" type="slidenum">
              <a:rPr lang="en-US" smtClean="0"/>
              <a:pPr/>
              <a:t>‹#›</a:t>
            </a:fld>
            <a:endParaRPr lang="en-US" dirty="0"/>
          </a:p>
        </p:txBody>
      </p:sp>
    </p:spTree>
    <p:extLst>
      <p:ext uri="{BB962C8B-B14F-4D97-AF65-F5344CB8AC3E}">
        <p14:creationId xmlns:p14="http://schemas.microsoft.com/office/powerpoint/2010/main" val="21019661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alibri Light" panose="020F03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alibri Light" panose="020F03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alibri Light" panose="020F03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Light" panose="020F03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Light" panose="020F03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udlonline.cast.org/guideline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hyperlink" Target="http://udlonline.cast.org/guideline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hyperlink" Target="http://udlonline.cast.org/guidelines"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43.png"/><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s://www.teachingchannel.org/videos/groups-in-the-classroom"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49.png"/></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5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62.png"/></Relationships>
</file>

<file path=ppt/slides/_rels/slide6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5.png"/><Relationship Id="rId7" Type="http://schemas.openxmlformats.org/officeDocument/2006/relationships/hyperlink" Target="mailto:johnsonk@Hendry-schools.net"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hyperlink" Target="mailto:srobertson@usf.edu" TargetMode="External"/><Relationship Id="rId5" Type="http://schemas.openxmlformats.org/officeDocument/2006/relationships/hyperlink" Target="mailto:psudduth@usf.edu" TargetMode="External"/><Relationship Id="rId4" Type="http://schemas.openxmlformats.org/officeDocument/2006/relationships/image" Target="../media/image66.png"/><Relationship Id="rId9" Type="http://schemas.openxmlformats.org/officeDocument/2006/relationships/image" Target="../media/image68.png"/></Relationships>
</file>

<file path=ppt/slides/_rels/slide6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90265"/>
            <a:ext cx="9144001" cy="6861306"/>
          </a:xfrm>
          <a:prstGeom prst="rect">
            <a:avLst/>
          </a:prstGeom>
        </p:spPr>
      </p:pic>
      <p:sp>
        <p:nvSpPr>
          <p:cNvPr id="5" name="Title 1"/>
          <p:cNvSpPr>
            <a:spLocks noGrp="1"/>
          </p:cNvSpPr>
          <p:nvPr>
            <p:ph type="title"/>
          </p:nvPr>
        </p:nvSpPr>
        <p:spPr>
          <a:xfrm>
            <a:off x="667266" y="0"/>
            <a:ext cx="7891848" cy="1325563"/>
          </a:xfrm>
        </p:spPr>
        <p:txBody>
          <a:bodyPr>
            <a:noAutofit/>
          </a:bodyPr>
          <a:lstStyle/>
          <a:p>
            <a:pPr algn="ctr"/>
            <a:r>
              <a:rPr lang="en-US" sz="5400" b="1" dirty="0" smtClean="0">
                <a:solidFill>
                  <a:schemeClr val="bg1"/>
                </a:solidFill>
              </a:rPr>
              <a:t>Stretch and Be Flexible</a:t>
            </a:r>
            <a:endParaRPr lang="en-US" sz="5400" b="1" dirty="0">
              <a:solidFill>
                <a:schemeClr val="bg1"/>
              </a:solidFill>
            </a:endParaRPr>
          </a:p>
        </p:txBody>
      </p:sp>
      <p:sp>
        <p:nvSpPr>
          <p:cNvPr id="6" name="Subtitle 2"/>
          <p:cNvSpPr txBox="1">
            <a:spLocks/>
          </p:cNvSpPr>
          <p:nvPr/>
        </p:nvSpPr>
        <p:spPr>
          <a:xfrm>
            <a:off x="5903254" y="3379590"/>
            <a:ext cx="3386667" cy="33370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Karen </a:t>
            </a:r>
            <a:r>
              <a:rPr lang="en-US" sz="2000" dirty="0" smtClean="0"/>
              <a:t>Johnson</a:t>
            </a:r>
          </a:p>
          <a:p>
            <a:pPr marL="0" indent="0">
              <a:buNone/>
            </a:pPr>
            <a:r>
              <a:rPr lang="en-US" sz="1600" b="1" dirty="0" smtClean="0">
                <a:latin typeface="Calibri Light" panose="020F0302020204030204" pitchFamily="34" charset="0"/>
              </a:rPr>
              <a:t>Hendry County Professional Development Team</a:t>
            </a:r>
            <a:endParaRPr lang="en-US" sz="1600" b="1" dirty="0" smtClean="0">
              <a:latin typeface="Calibri Light" panose="020F0302020204030204" pitchFamily="34" charset="0"/>
            </a:endParaRPr>
          </a:p>
          <a:p>
            <a:pPr marL="0" indent="0">
              <a:buNone/>
            </a:pPr>
            <a:r>
              <a:rPr lang="en-US" sz="2000" b="1" dirty="0" smtClean="0">
                <a:latin typeface="Calibri Light" panose="020F0302020204030204" pitchFamily="34" charset="0"/>
              </a:rPr>
              <a:t>Pam </a:t>
            </a:r>
            <a:r>
              <a:rPr lang="en-US" sz="2000" b="1" dirty="0" smtClean="0">
                <a:latin typeface="Calibri Light" panose="020F0302020204030204" pitchFamily="34" charset="0"/>
              </a:rPr>
              <a:t>Sudduth, M.A.</a:t>
            </a:r>
          </a:p>
          <a:p>
            <a:pPr marL="0" indent="0">
              <a:buNone/>
            </a:pPr>
            <a:r>
              <a:rPr lang="en-US" sz="1600" b="1" dirty="0" smtClean="0">
                <a:latin typeface="Calibri Light" panose="020F0302020204030204" pitchFamily="34" charset="0"/>
              </a:rPr>
              <a:t>Learning and Development Facilitator, Literacy</a:t>
            </a:r>
          </a:p>
          <a:p>
            <a:pPr marL="0" indent="0">
              <a:buNone/>
            </a:pPr>
            <a:r>
              <a:rPr lang="en-US" sz="2000" b="1" dirty="0" smtClean="0">
                <a:latin typeface="Calibri Light" panose="020F0302020204030204" pitchFamily="34" charset="0"/>
              </a:rPr>
              <a:t>Shelby Robertson, Ph.D.</a:t>
            </a:r>
          </a:p>
          <a:p>
            <a:pPr marL="0" indent="0">
              <a:buNone/>
            </a:pPr>
            <a:r>
              <a:rPr lang="en-US" sz="1600" b="1" dirty="0" smtClean="0">
                <a:latin typeface="Calibri Light" panose="020F0302020204030204" pitchFamily="34" charset="0"/>
              </a:rPr>
              <a:t>Learning and Development Facilitator, Math and Science</a:t>
            </a:r>
          </a:p>
          <a:p>
            <a:endParaRPr lang="en-US" sz="2000" b="1" dirty="0" smtClean="0">
              <a:solidFill>
                <a:schemeClr val="bg1"/>
              </a:solidFill>
              <a:latin typeface="Calibri Light" panose="020F0302020204030204" pitchFamily="34" charset="0"/>
            </a:endParaRPr>
          </a:p>
          <a:p>
            <a:endParaRPr lang="en-US" sz="2000" b="1"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20799187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021505020"/>
              </p:ext>
            </p:extLst>
          </p:nvPr>
        </p:nvGraphicFramePr>
        <p:xfrm>
          <a:off x="1600200" y="1176159"/>
          <a:ext cx="5840562" cy="5339106"/>
        </p:xfrm>
        <a:graphic>
          <a:graphicData uri="http://schemas.openxmlformats.org/drawingml/2006/table">
            <a:tbl>
              <a:tblPr firstRow="1" bandRow="1">
                <a:tableStyleId>{00A15C55-8517-42AA-B614-E9B94910E393}</a:tableStyleId>
              </a:tblPr>
              <a:tblGrid>
                <a:gridCol w="2902482"/>
                <a:gridCol w="2938080"/>
              </a:tblGrid>
              <a:tr h="350521">
                <a:tc>
                  <a:txBody>
                    <a:bodyPr/>
                    <a:lstStyle/>
                    <a:p>
                      <a:pPr algn="ctr"/>
                      <a:r>
                        <a:rPr lang="en-US" dirty="0" smtClean="0">
                          <a:solidFill>
                            <a:schemeClr val="tx1"/>
                          </a:solidFill>
                          <a:latin typeface="Calibri Light" panose="020F0302020204030204" pitchFamily="34" charset="0"/>
                        </a:rPr>
                        <a:t>Checkpoints</a:t>
                      </a:r>
                      <a:endParaRPr lang="en-US" dirty="0">
                        <a:solidFill>
                          <a:schemeClr val="tx1"/>
                        </a:solidFill>
                        <a:latin typeface="Calibri Light" panose="020F0302020204030204" pitchFamily="34" charset="0"/>
                      </a:endParaRPr>
                    </a:p>
                  </a:txBody>
                  <a:tcPr/>
                </a:tc>
                <a:tc>
                  <a:txBody>
                    <a:bodyPr/>
                    <a:lstStyle/>
                    <a:p>
                      <a:pPr algn="ctr"/>
                      <a:r>
                        <a:rPr lang="en-US" dirty="0" smtClean="0">
                          <a:solidFill>
                            <a:schemeClr val="tx1"/>
                          </a:solidFill>
                          <a:latin typeface="Calibri Light" panose="020F0302020204030204" pitchFamily="34" charset="0"/>
                        </a:rPr>
                        <a:t>Examples</a:t>
                      </a:r>
                      <a:endParaRPr lang="en-US" dirty="0">
                        <a:solidFill>
                          <a:schemeClr val="tx1"/>
                        </a:solidFill>
                        <a:latin typeface="Calibri Light" panose="020F0302020204030204" pitchFamily="34" charset="0"/>
                      </a:endParaRPr>
                    </a:p>
                  </a:txBody>
                  <a:tcPr/>
                </a:tc>
              </a:tr>
              <a:tr h="1224306">
                <a:tc>
                  <a:txBody>
                    <a:bodyPr/>
                    <a:lstStyle/>
                    <a:p>
                      <a:r>
                        <a:rPr lang="en-US" dirty="0" smtClean="0">
                          <a:latin typeface="Calibri Light" panose="020F0302020204030204" pitchFamily="34" charset="0"/>
                        </a:rPr>
                        <a:t>Provide options for self-regulation</a:t>
                      </a:r>
                    </a:p>
                  </a:txBody>
                  <a:tcPr/>
                </a:tc>
                <a:tc>
                  <a:txBody>
                    <a:bodyPr/>
                    <a:lstStyle/>
                    <a:p>
                      <a:r>
                        <a:rPr lang="en-US" dirty="0" smtClean="0">
                          <a:latin typeface="Calibri Light" panose="020F0302020204030204" pitchFamily="34" charset="0"/>
                        </a:rPr>
                        <a:t>Use</a:t>
                      </a:r>
                      <a:r>
                        <a:rPr lang="en-US" baseline="0" dirty="0" smtClean="0">
                          <a:latin typeface="Calibri Light" panose="020F0302020204030204" pitchFamily="34" charset="0"/>
                        </a:rPr>
                        <a:t> guides and rubrics that focus on self-regulatory goals, differentiate and scaffold feedback, self-monitor behavior</a:t>
                      </a:r>
                      <a:endParaRPr lang="en-US" dirty="0">
                        <a:latin typeface="Calibri Light" panose="020F0302020204030204" pitchFamily="34" charset="0"/>
                      </a:endParaRPr>
                    </a:p>
                  </a:txBody>
                  <a:tcPr/>
                </a:tc>
              </a:tr>
              <a:tr h="2142535">
                <a:tc>
                  <a:txBody>
                    <a:bodyPr/>
                    <a:lstStyle/>
                    <a:p>
                      <a:r>
                        <a:rPr lang="en-US" dirty="0" smtClean="0">
                          <a:latin typeface="Calibri Light" panose="020F0302020204030204" pitchFamily="34" charset="0"/>
                        </a:rPr>
                        <a:t>Provide options for sustaining effort and persistence</a:t>
                      </a:r>
                    </a:p>
                  </a:txBody>
                  <a:tcPr/>
                </a:tc>
                <a:tc>
                  <a:txBody>
                    <a:bodyPr/>
                    <a:lstStyle/>
                    <a:p>
                      <a:r>
                        <a:rPr lang="en-US" dirty="0" smtClean="0">
                          <a:latin typeface="Calibri Light" panose="020F0302020204030204" pitchFamily="34" charset="0"/>
                        </a:rPr>
                        <a:t>Use prompts,</a:t>
                      </a:r>
                      <a:r>
                        <a:rPr lang="en-US" baseline="0" dirty="0" smtClean="0">
                          <a:latin typeface="Calibri Light" panose="020F0302020204030204" pitchFamily="34" charset="0"/>
                        </a:rPr>
                        <a:t> hand-held scheduling tools for reminders, collaboration, peer tutoring and support, vary the degree of freedom, cooperative learning groups with scaffolded roles and responsibilities</a:t>
                      </a:r>
                      <a:endParaRPr lang="en-US" dirty="0">
                        <a:latin typeface="Calibri Light" panose="020F0302020204030204" pitchFamily="34" charset="0"/>
                      </a:endParaRPr>
                    </a:p>
                  </a:txBody>
                  <a:tcPr/>
                </a:tc>
              </a:tr>
              <a:tr h="1224306">
                <a:tc>
                  <a:txBody>
                    <a:bodyPr/>
                    <a:lstStyle/>
                    <a:p>
                      <a:r>
                        <a:rPr lang="en-US" dirty="0" smtClean="0">
                          <a:latin typeface="Calibri Light" panose="020F0302020204030204" pitchFamily="34" charset="0"/>
                        </a:rPr>
                        <a:t>Provide options for recruiting</a:t>
                      </a:r>
                      <a:r>
                        <a:rPr lang="en-US" baseline="0" dirty="0" smtClean="0">
                          <a:latin typeface="Calibri Light" panose="020F0302020204030204" pitchFamily="34" charset="0"/>
                        </a:rPr>
                        <a:t> interest</a:t>
                      </a:r>
                      <a:endParaRPr lang="en-US" dirty="0" smtClean="0">
                        <a:latin typeface="Calibri Light" panose="020F030202020403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Calibri Light" panose="020F0302020204030204" pitchFamily="34" charset="0"/>
                        </a:rPr>
                        <a:t>Choices in the level of challenge, type, color, design, layout of graphic, involve</a:t>
                      </a:r>
                      <a:r>
                        <a:rPr lang="en-US" baseline="0" dirty="0" smtClean="0">
                          <a:latin typeface="Calibri Light" panose="020F0302020204030204" pitchFamily="34" charset="0"/>
                        </a:rPr>
                        <a:t> learners, vary activities</a:t>
                      </a:r>
                      <a:endParaRPr lang="en-US" dirty="0" smtClean="0">
                        <a:latin typeface="Calibri Light" panose="020F0302020204030204" pitchFamily="34" charset="0"/>
                      </a:endParaRPr>
                    </a:p>
                  </a:txBody>
                  <a:tcPr/>
                </a:tc>
              </a:tr>
            </a:tbl>
          </a:graphicData>
        </a:graphic>
      </p:graphicFrame>
      <p:sp>
        <p:nvSpPr>
          <p:cNvPr id="2" name="Title 1"/>
          <p:cNvSpPr>
            <a:spLocks noGrp="1"/>
          </p:cNvSpPr>
          <p:nvPr>
            <p:ph type="title"/>
          </p:nvPr>
        </p:nvSpPr>
        <p:spPr>
          <a:xfrm>
            <a:off x="262805" y="67803"/>
            <a:ext cx="8515351" cy="1108356"/>
          </a:xfrm>
        </p:spPr>
        <p:txBody>
          <a:bodyPr>
            <a:normAutofit/>
          </a:bodyPr>
          <a:lstStyle/>
          <a:p>
            <a:r>
              <a:rPr lang="en-US" b="1" dirty="0" smtClean="0"/>
              <a:t>Multiple Means of Engagement</a:t>
            </a:r>
            <a:endParaRPr lang="en-US" b="1" dirty="0"/>
          </a:p>
        </p:txBody>
      </p:sp>
      <p:sp>
        <p:nvSpPr>
          <p:cNvPr id="5" name="TextBox 4"/>
          <p:cNvSpPr txBox="1"/>
          <p:nvPr/>
        </p:nvSpPr>
        <p:spPr>
          <a:xfrm>
            <a:off x="0" y="6477000"/>
            <a:ext cx="2667000" cy="276999"/>
          </a:xfrm>
          <a:prstGeom prst="rect">
            <a:avLst/>
          </a:prstGeom>
          <a:noFill/>
        </p:spPr>
        <p:txBody>
          <a:bodyPr wrap="square" rtlCol="0">
            <a:spAutoFit/>
          </a:bodyPr>
          <a:lstStyle/>
          <a:p>
            <a:pPr defTabSz="457200"/>
            <a:r>
              <a:rPr lang="nl-NL" sz="1200" dirty="0">
                <a:solidFill>
                  <a:prstClr val="black"/>
                </a:solidFill>
                <a:latin typeface="Calibri Light" panose="020F0302020204030204" pitchFamily="34" charset="0"/>
                <a:hlinkClick r:id="rId3"/>
              </a:rPr>
              <a:t>http://</a:t>
            </a:r>
            <a:r>
              <a:rPr lang="nl-NL" sz="1200" dirty="0" smtClean="0">
                <a:solidFill>
                  <a:prstClr val="black"/>
                </a:solidFill>
                <a:latin typeface="Calibri Light" panose="020F0302020204030204" pitchFamily="34" charset="0"/>
                <a:hlinkClick r:id="rId3"/>
              </a:rPr>
              <a:t>udlonline.cast.org/guidelines</a:t>
            </a:r>
            <a:r>
              <a:rPr lang="nl-NL" sz="1200" dirty="0" smtClean="0">
                <a:solidFill>
                  <a:prstClr val="black"/>
                </a:solidFill>
                <a:latin typeface="Calibri Light" panose="020F0302020204030204" pitchFamily="34" charset="0"/>
              </a:rPr>
              <a:t> </a:t>
            </a:r>
            <a:endParaRPr lang="en-US" sz="1200" dirty="0">
              <a:solidFill>
                <a:prstClr val="black"/>
              </a:solidFill>
              <a:latin typeface="Calibri Light" panose="020F0302020204030204" pitchFamily="34" charset="0"/>
            </a:endParaRPr>
          </a:p>
        </p:txBody>
      </p:sp>
    </p:spTree>
    <p:extLst>
      <p:ext uri="{BB962C8B-B14F-4D97-AF65-F5344CB8AC3E}">
        <p14:creationId xmlns:p14="http://schemas.microsoft.com/office/powerpoint/2010/main" val="26134221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73605" y="3763963"/>
            <a:ext cx="4333875" cy="2743200"/>
          </a:xfrm>
          <a:prstGeom prst="rect">
            <a:avLst/>
          </a:prstGeom>
        </p:spPr>
      </p:pic>
      <p:sp>
        <p:nvSpPr>
          <p:cNvPr id="24578" name="Rectangle 2">
            <a:extLst>
              <a:ext uri="{FF2B5EF4-FFF2-40B4-BE49-F238E27FC236}">
                <a16:creationId xmlns:a16="http://schemas.microsoft.com/office/drawing/2014/main" xmlns="" id="{5337B7D3-8019-452B-A846-EA697EE96A03}"/>
              </a:ext>
            </a:extLst>
          </p:cNvPr>
          <p:cNvSpPr>
            <a:spLocks noGrp="1" noChangeArrowheads="1"/>
          </p:cNvSpPr>
          <p:nvPr>
            <p:ph type="title"/>
          </p:nvPr>
        </p:nvSpPr>
        <p:spPr>
          <a:xfrm>
            <a:off x="190500" y="0"/>
            <a:ext cx="8610600" cy="1219200"/>
          </a:xfrm>
        </p:spPr>
        <p:txBody>
          <a:bodyPr>
            <a:noAutofit/>
          </a:bodyPr>
          <a:lstStyle/>
          <a:p>
            <a:pPr eaLnBrk="1" hangingPunct="1"/>
            <a:r>
              <a:rPr lang="en-US" altLang="en-US" b="1" dirty="0"/>
              <a:t>Multiple Means of Representation</a:t>
            </a:r>
          </a:p>
        </p:txBody>
      </p:sp>
      <p:sp>
        <p:nvSpPr>
          <p:cNvPr id="24579" name="Rectangle 3">
            <a:extLst>
              <a:ext uri="{FF2B5EF4-FFF2-40B4-BE49-F238E27FC236}">
                <a16:creationId xmlns:a16="http://schemas.microsoft.com/office/drawing/2014/main" xmlns="" id="{0FE623A0-0007-4F59-88E4-D152D38AE444}"/>
              </a:ext>
            </a:extLst>
          </p:cNvPr>
          <p:cNvSpPr>
            <a:spLocks noGrp="1" noChangeArrowheads="1"/>
          </p:cNvSpPr>
          <p:nvPr>
            <p:ph type="body" idx="1"/>
          </p:nvPr>
        </p:nvSpPr>
        <p:spPr>
          <a:xfrm>
            <a:off x="4529666" y="1981200"/>
            <a:ext cx="4191000" cy="4525963"/>
          </a:xfrm>
        </p:spPr>
        <p:txBody>
          <a:bodyPr/>
          <a:lstStyle/>
          <a:p>
            <a:pPr marL="0" indent="0" eaLnBrk="1" hangingPunct="1">
              <a:buNone/>
            </a:pPr>
            <a:r>
              <a:rPr lang="en-US" altLang="en-US" dirty="0">
                <a:solidFill>
                  <a:schemeClr val="tx1"/>
                </a:solidFill>
              </a:rPr>
              <a:t>Present information in multiple ways. </a:t>
            </a:r>
            <a:endParaRPr lang="en-US" altLang="en-US" dirty="0" smtClean="0">
              <a:solidFill>
                <a:schemeClr val="tx1"/>
              </a:solidFill>
            </a:endParaRPr>
          </a:p>
          <a:p>
            <a:pPr marL="0" indent="0" eaLnBrk="1" hangingPunct="1">
              <a:buNone/>
            </a:pPr>
            <a:r>
              <a:rPr lang="en-US" altLang="en-US" dirty="0" smtClean="0">
                <a:solidFill>
                  <a:schemeClr val="tx1"/>
                </a:solidFill>
              </a:rPr>
              <a:t>Provide </a:t>
            </a:r>
            <a:r>
              <a:rPr lang="en-US" altLang="en-US" dirty="0">
                <a:solidFill>
                  <a:schemeClr val="tx1"/>
                </a:solidFill>
              </a:rPr>
              <a:t>options so that anything written or otherwise offered visually is also spoken aloud or presented in </a:t>
            </a:r>
            <a:r>
              <a:rPr lang="en-US" altLang="en-US" dirty="0" smtClean="0">
                <a:solidFill>
                  <a:schemeClr val="tx1"/>
                </a:solidFill>
              </a:rPr>
              <a:t>multi- </a:t>
            </a:r>
            <a:r>
              <a:rPr lang="en-US" altLang="en-US" dirty="0">
                <a:solidFill>
                  <a:schemeClr val="tx1"/>
                </a:solidFill>
              </a:rPr>
              <a:t>sensory format.</a:t>
            </a:r>
          </a:p>
        </p:txBody>
      </p:sp>
      <p:pic>
        <p:nvPicPr>
          <p:cNvPr id="3" name="Picture 2"/>
          <p:cNvPicPr>
            <a:picLocks noChangeAspect="1"/>
          </p:cNvPicPr>
          <p:nvPr/>
        </p:nvPicPr>
        <p:blipFill>
          <a:blip r:embed="rId4"/>
          <a:stretch>
            <a:fillRect/>
          </a:stretch>
        </p:blipFill>
        <p:spPr>
          <a:xfrm>
            <a:off x="373605" y="1127051"/>
            <a:ext cx="2954939" cy="2309702"/>
          </a:xfrm>
          <a:prstGeom prst="rect">
            <a:avLst/>
          </a:prstGeom>
          <a:ln w="12700">
            <a:solidFill>
              <a:schemeClr val="tx1"/>
            </a:solidFill>
          </a:ln>
        </p:spPr>
      </p:pic>
    </p:spTree>
    <p:extLst>
      <p:ext uri="{BB962C8B-B14F-4D97-AF65-F5344CB8AC3E}">
        <p14:creationId xmlns:p14="http://schemas.microsoft.com/office/powerpoint/2010/main" val="26712932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39" y="0"/>
            <a:ext cx="8515351" cy="1108356"/>
          </a:xfrm>
        </p:spPr>
        <p:txBody>
          <a:bodyPr>
            <a:normAutofit/>
          </a:bodyPr>
          <a:lstStyle/>
          <a:p>
            <a:r>
              <a:rPr lang="en-US" b="1" dirty="0" smtClean="0"/>
              <a:t>Multiple Means of Representation</a:t>
            </a:r>
            <a:endParaRPr lang="en-US" b="1" dirty="0"/>
          </a:p>
        </p:txBody>
      </p:sp>
      <p:sp>
        <p:nvSpPr>
          <p:cNvPr id="5" name="TextBox 4"/>
          <p:cNvSpPr txBox="1"/>
          <p:nvPr/>
        </p:nvSpPr>
        <p:spPr>
          <a:xfrm>
            <a:off x="301256" y="6330676"/>
            <a:ext cx="3596690" cy="369332"/>
          </a:xfrm>
          <a:prstGeom prst="rect">
            <a:avLst/>
          </a:prstGeom>
          <a:noFill/>
        </p:spPr>
        <p:txBody>
          <a:bodyPr wrap="none" rtlCol="0">
            <a:spAutoFit/>
          </a:bodyPr>
          <a:lstStyle/>
          <a:p>
            <a:pPr defTabSz="457200"/>
            <a:r>
              <a:rPr lang="nl-NL" dirty="0">
                <a:solidFill>
                  <a:prstClr val="black"/>
                </a:solidFill>
                <a:latin typeface="Calibri Light" panose="020F0302020204030204" pitchFamily="34" charset="0"/>
                <a:hlinkClick r:id="rId3"/>
              </a:rPr>
              <a:t>http://</a:t>
            </a:r>
            <a:r>
              <a:rPr lang="nl-NL" dirty="0" smtClean="0">
                <a:solidFill>
                  <a:prstClr val="black"/>
                </a:solidFill>
                <a:latin typeface="Calibri Light" panose="020F0302020204030204" pitchFamily="34" charset="0"/>
                <a:hlinkClick r:id="rId3"/>
              </a:rPr>
              <a:t>udlonline.cast.org/guidelines</a:t>
            </a:r>
            <a:r>
              <a:rPr lang="nl-NL" dirty="0" smtClean="0">
                <a:solidFill>
                  <a:prstClr val="black"/>
                </a:solidFill>
                <a:latin typeface="Calibri Light" panose="020F0302020204030204" pitchFamily="34" charset="0"/>
              </a:rPr>
              <a:t> </a:t>
            </a:r>
            <a:endParaRPr lang="en-US" dirty="0">
              <a:solidFill>
                <a:prstClr val="black"/>
              </a:solidFill>
              <a:latin typeface="Calibri Light" panose="020F030202020403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678129561"/>
              </p:ext>
            </p:extLst>
          </p:nvPr>
        </p:nvGraphicFramePr>
        <p:xfrm>
          <a:off x="1752600" y="1431869"/>
          <a:ext cx="5674409" cy="4759960"/>
        </p:xfrm>
        <a:graphic>
          <a:graphicData uri="http://schemas.openxmlformats.org/drawingml/2006/table">
            <a:tbl>
              <a:tblPr firstRow="1" bandRow="1">
                <a:tableStyleId>{00A15C55-8517-42AA-B614-E9B94910E393}</a:tableStyleId>
              </a:tblPr>
              <a:tblGrid>
                <a:gridCol w="2760293"/>
                <a:gridCol w="2914116"/>
              </a:tblGrid>
              <a:tr h="370840">
                <a:tc>
                  <a:txBody>
                    <a:bodyPr/>
                    <a:lstStyle/>
                    <a:p>
                      <a:pPr algn="ctr"/>
                      <a:r>
                        <a:rPr lang="en-US" dirty="0" smtClean="0">
                          <a:solidFill>
                            <a:schemeClr val="tx1"/>
                          </a:solidFill>
                          <a:latin typeface="Calibri Light" panose="020F0302020204030204" pitchFamily="34" charset="0"/>
                        </a:rPr>
                        <a:t>Checkpoints</a:t>
                      </a:r>
                      <a:endParaRPr lang="en-US" dirty="0">
                        <a:solidFill>
                          <a:schemeClr val="tx1"/>
                        </a:solidFill>
                        <a:latin typeface="Calibri Light" panose="020F0302020204030204" pitchFamily="34" charset="0"/>
                      </a:endParaRPr>
                    </a:p>
                  </a:txBody>
                  <a:tcPr/>
                </a:tc>
                <a:tc>
                  <a:txBody>
                    <a:bodyPr/>
                    <a:lstStyle/>
                    <a:p>
                      <a:pPr algn="ctr"/>
                      <a:r>
                        <a:rPr lang="en-US" dirty="0" smtClean="0">
                          <a:solidFill>
                            <a:schemeClr val="tx1"/>
                          </a:solidFill>
                          <a:latin typeface="Calibri Light" panose="020F0302020204030204" pitchFamily="34" charset="0"/>
                        </a:rPr>
                        <a:t>Examples</a:t>
                      </a:r>
                      <a:endParaRPr lang="en-US" dirty="0">
                        <a:solidFill>
                          <a:schemeClr val="tx1"/>
                        </a:solidFill>
                        <a:latin typeface="Calibri Light" panose="020F0302020204030204" pitchFamily="34" charset="0"/>
                      </a:endParaRPr>
                    </a:p>
                  </a:txBody>
                  <a:tcPr/>
                </a:tc>
              </a:tr>
              <a:tr h="370840">
                <a:tc>
                  <a:txBody>
                    <a:bodyPr/>
                    <a:lstStyle/>
                    <a:p>
                      <a:r>
                        <a:rPr lang="en-US" dirty="0" smtClean="0">
                          <a:latin typeface="Calibri Light" panose="020F0302020204030204" pitchFamily="34" charset="0"/>
                        </a:rPr>
                        <a:t>Provide options for comprehension</a:t>
                      </a:r>
                    </a:p>
                  </a:txBody>
                  <a:tcPr/>
                </a:tc>
                <a:tc>
                  <a:txBody>
                    <a:bodyPr/>
                    <a:lstStyle/>
                    <a:p>
                      <a:r>
                        <a:rPr lang="en-US" dirty="0" smtClean="0">
                          <a:latin typeface="Calibri Light" panose="020F0302020204030204" pitchFamily="34" charset="0"/>
                        </a:rPr>
                        <a:t>Activate</a:t>
                      </a:r>
                      <a:r>
                        <a:rPr lang="en-US" baseline="0" dirty="0" smtClean="0">
                          <a:latin typeface="Calibri Light" panose="020F0302020204030204" pitchFamily="34" charset="0"/>
                        </a:rPr>
                        <a:t> prior knowledge, use advanced organizers, pre-teach concepts, bridge concepts, highlight patterns, emphasize key elements, checklists</a:t>
                      </a:r>
                      <a:endParaRPr lang="en-US" dirty="0">
                        <a:latin typeface="Calibri Light" panose="020F0302020204030204" pitchFamily="34" charset="0"/>
                      </a:endParaRPr>
                    </a:p>
                  </a:txBody>
                  <a:tcPr/>
                </a:tc>
              </a:tr>
              <a:tr h="370840">
                <a:tc>
                  <a:txBody>
                    <a:bodyPr/>
                    <a:lstStyle/>
                    <a:p>
                      <a:r>
                        <a:rPr lang="en-US" dirty="0" smtClean="0">
                          <a:latin typeface="Calibri Light" panose="020F0302020204030204" pitchFamily="34" charset="0"/>
                        </a:rPr>
                        <a:t>Provide options for language, mathematic expressions and symbols</a:t>
                      </a:r>
                    </a:p>
                  </a:txBody>
                  <a:tcPr/>
                </a:tc>
                <a:tc>
                  <a:txBody>
                    <a:bodyPr/>
                    <a:lstStyle/>
                    <a:p>
                      <a:r>
                        <a:rPr lang="en-US" dirty="0" smtClean="0">
                          <a:latin typeface="Calibri Light" panose="020F0302020204030204" pitchFamily="34" charset="0"/>
                        </a:rPr>
                        <a:t>Pre-teach vocabulary</a:t>
                      </a:r>
                      <a:r>
                        <a:rPr lang="en-US" baseline="0" dirty="0" smtClean="0">
                          <a:latin typeface="Calibri Light" panose="020F0302020204030204" pitchFamily="34" charset="0"/>
                        </a:rPr>
                        <a:t> and symbols, highlights, clarifying unfamiliar words, present key concepts, symbolic representation</a:t>
                      </a:r>
                      <a:endParaRPr lang="en-US" dirty="0">
                        <a:latin typeface="Calibri Light" panose="020F0302020204030204" pitchFamily="34" charset="0"/>
                      </a:endParaRPr>
                    </a:p>
                  </a:txBody>
                  <a:tcPr/>
                </a:tc>
              </a:tr>
              <a:tr h="370840">
                <a:tc>
                  <a:txBody>
                    <a:bodyPr/>
                    <a:lstStyle/>
                    <a:p>
                      <a:r>
                        <a:rPr lang="en-US" dirty="0" smtClean="0">
                          <a:latin typeface="Calibri Light" panose="020F0302020204030204" pitchFamily="34" charset="0"/>
                        </a:rPr>
                        <a:t>Provide options for perception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Calibri Light" panose="020F0302020204030204" pitchFamily="34" charset="0"/>
                        </a:rPr>
                        <a:t>Speech-to-text, diagrams, charts, video clips,</a:t>
                      </a:r>
                      <a:r>
                        <a:rPr lang="en-US" baseline="0" dirty="0" smtClean="0">
                          <a:latin typeface="Calibri Light" panose="020F0302020204030204" pitchFamily="34" charset="0"/>
                        </a:rPr>
                        <a:t> size of text, images, graphs, tables, volume, speed</a:t>
                      </a:r>
                      <a:endParaRPr lang="en-US" dirty="0" smtClean="0">
                        <a:latin typeface="Calibri Light" panose="020F0302020204030204" pitchFamily="34" charset="0"/>
                      </a:endParaRPr>
                    </a:p>
                  </a:txBody>
                  <a:tcPr/>
                </a:tc>
              </a:tr>
            </a:tbl>
          </a:graphicData>
        </a:graphic>
      </p:graphicFrame>
    </p:spTree>
    <p:extLst>
      <p:ext uri="{BB962C8B-B14F-4D97-AF65-F5344CB8AC3E}">
        <p14:creationId xmlns:p14="http://schemas.microsoft.com/office/powerpoint/2010/main" val="26418387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36A715AC-F32C-4B8C-A1BD-31518DBEDDFF}"/>
              </a:ext>
            </a:extLst>
          </p:cNvPr>
          <p:cNvSpPr>
            <a:spLocks noGrp="1" noChangeArrowheads="1"/>
          </p:cNvSpPr>
          <p:nvPr>
            <p:ph type="title"/>
          </p:nvPr>
        </p:nvSpPr>
        <p:spPr>
          <a:xfrm>
            <a:off x="116957" y="122237"/>
            <a:ext cx="9590567" cy="1325563"/>
          </a:xfrm>
        </p:spPr>
        <p:txBody>
          <a:bodyPr>
            <a:noAutofit/>
          </a:bodyPr>
          <a:lstStyle/>
          <a:p>
            <a:r>
              <a:rPr lang="en-US" altLang="en-US" b="1" dirty="0">
                <a:latin typeface="Calibri Light" panose="020F0302020204030204" pitchFamily="34" charset="0"/>
              </a:rPr>
              <a:t>Multiple Means of </a:t>
            </a:r>
            <a:r>
              <a:rPr lang="en-US" altLang="en-US" b="1" dirty="0" smtClean="0">
                <a:latin typeface="Calibri Light" panose="020F0302020204030204" pitchFamily="34" charset="0"/>
              </a:rPr>
              <a:t>Action &amp; </a:t>
            </a:r>
            <a:r>
              <a:rPr lang="en-US" altLang="en-US" b="1" dirty="0">
                <a:latin typeface="Calibri Light" panose="020F0302020204030204" pitchFamily="34" charset="0"/>
              </a:rPr>
              <a:t>Expression</a:t>
            </a:r>
          </a:p>
        </p:txBody>
      </p:sp>
      <p:sp>
        <p:nvSpPr>
          <p:cNvPr id="26627" name="Rectangle 3">
            <a:extLst>
              <a:ext uri="{FF2B5EF4-FFF2-40B4-BE49-F238E27FC236}">
                <a16:creationId xmlns:a16="http://schemas.microsoft.com/office/drawing/2014/main" xmlns="" id="{6DF1CB99-D93D-4810-995B-B30CDFAE7AED}"/>
              </a:ext>
            </a:extLst>
          </p:cNvPr>
          <p:cNvSpPr>
            <a:spLocks noGrp="1" noChangeArrowheads="1"/>
          </p:cNvSpPr>
          <p:nvPr>
            <p:ph type="body" idx="1"/>
          </p:nvPr>
        </p:nvSpPr>
        <p:spPr>
          <a:xfrm>
            <a:off x="116957" y="1178846"/>
            <a:ext cx="8229600" cy="4525963"/>
          </a:xfrm>
        </p:spPr>
        <p:txBody>
          <a:bodyPr/>
          <a:lstStyle/>
          <a:p>
            <a:pPr marL="0" indent="0" eaLnBrk="1" hangingPunct="1">
              <a:buNone/>
            </a:pPr>
            <a:r>
              <a:rPr lang="en-US" altLang="en-US" dirty="0">
                <a:solidFill>
                  <a:schemeClr val="tx1"/>
                </a:solidFill>
              </a:rPr>
              <a:t>Offer multiple ways for students to interact with and respond to curricula and materials. </a:t>
            </a:r>
            <a:r>
              <a:rPr lang="en-US" altLang="en-US" dirty="0" smtClean="0">
                <a:solidFill>
                  <a:schemeClr val="tx1"/>
                </a:solidFill>
              </a:rPr>
              <a:t>(e.g., talking</a:t>
            </a:r>
            <a:r>
              <a:rPr lang="en-US" altLang="en-US" dirty="0">
                <a:solidFill>
                  <a:schemeClr val="tx1"/>
                </a:solidFill>
              </a:rPr>
              <a:t>, writing, typing, videoing, </a:t>
            </a:r>
            <a:r>
              <a:rPr lang="en-US" altLang="en-US" dirty="0" smtClean="0">
                <a:solidFill>
                  <a:schemeClr val="tx1"/>
                </a:solidFill>
              </a:rPr>
              <a:t>singing) </a:t>
            </a:r>
            <a:endParaRPr lang="en-US" altLang="en-US" dirty="0">
              <a:solidFill>
                <a:schemeClr val="tx1"/>
              </a:solidFill>
            </a:endParaRPr>
          </a:p>
        </p:txBody>
      </p:sp>
      <p:pic>
        <p:nvPicPr>
          <p:cNvPr id="4" name="Picture 3"/>
          <p:cNvPicPr>
            <a:picLocks noChangeAspect="1"/>
          </p:cNvPicPr>
          <p:nvPr/>
        </p:nvPicPr>
        <p:blipFill>
          <a:blip r:embed="rId3"/>
          <a:stretch>
            <a:fillRect/>
          </a:stretch>
        </p:blipFill>
        <p:spPr>
          <a:xfrm>
            <a:off x="3793493" y="2892054"/>
            <a:ext cx="2889333" cy="2254121"/>
          </a:xfrm>
          <a:prstGeom prst="rect">
            <a:avLst/>
          </a:prstGeom>
        </p:spPr>
      </p:pic>
      <p:pic>
        <p:nvPicPr>
          <p:cNvPr id="6" name="Picture 5"/>
          <p:cNvPicPr>
            <a:picLocks noChangeAspect="1"/>
          </p:cNvPicPr>
          <p:nvPr/>
        </p:nvPicPr>
        <p:blipFill>
          <a:blip r:embed="rId4"/>
          <a:stretch>
            <a:fillRect/>
          </a:stretch>
        </p:blipFill>
        <p:spPr>
          <a:xfrm>
            <a:off x="457199" y="2629719"/>
            <a:ext cx="2745002" cy="2097937"/>
          </a:xfrm>
          <a:prstGeom prst="rect">
            <a:avLst/>
          </a:prstGeom>
        </p:spPr>
      </p:pic>
      <p:pic>
        <p:nvPicPr>
          <p:cNvPr id="7" name="Picture 6"/>
          <p:cNvPicPr>
            <a:picLocks noChangeAspect="1"/>
          </p:cNvPicPr>
          <p:nvPr/>
        </p:nvPicPr>
        <p:blipFill>
          <a:blip r:embed="rId5"/>
          <a:stretch>
            <a:fillRect/>
          </a:stretch>
        </p:blipFill>
        <p:spPr>
          <a:xfrm>
            <a:off x="1849420" y="4623747"/>
            <a:ext cx="2662679" cy="1733837"/>
          </a:xfrm>
          <a:prstGeom prst="rect">
            <a:avLst/>
          </a:prstGeom>
        </p:spPr>
      </p:pic>
      <p:pic>
        <p:nvPicPr>
          <p:cNvPr id="8" name="Picture 7"/>
          <p:cNvPicPr>
            <a:picLocks noChangeAspect="1"/>
          </p:cNvPicPr>
          <p:nvPr/>
        </p:nvPicPr>
        <p:blipFill>
          <a:blip r:embed="rId6"/>
          <a:stretch>
            <a:fillRect/>
          </a:stretch>
        </p:blipFill>
        <p:spPr>
          <a:xfrm>
            <a:off x="5904319" y="4870069"/>
            <a:ext cx="2672904" cy="1668400"/>
          </a:xfrm>
          <a:prstGeom prst="rect">
            <a:avLst/>
          </a:prstGeom>
        </p:spPr>
      </p:pic>
      <p:pic>
        <p:nvPicPr>
          <p:cNvPr id="9" name="Picture 8"/>
          <p:cNvPicPr>
            <a:picLocks noChangeAspect="1"/>
          </p:cNvPicPr>
          <p:nvPr/>
        </p:nvPicPr>
        <p:blipFill>
          <a:blip r:embed="rId7"/>
          <a:stretch>
            <a:fillRect/>
          </a:stretch>
        </p:blipFill>
        <p:spPr>
          <a:xfrm>
            <a:off x="6581707" y="2166715"/>
            <a:ext cx="2420698" cy="1959961"/>
          </a:xfrm>
          <a:prstGeom prst="rect">
            <a:avLst/>
          </a:prstGeom>
        </p:spPr>
      </p:pic>
    </p:spTree>
    <p:extLst>
      <p:ext uri="{BB962C8B-B14F-4D97-AF65-F5344CB8AC3E}">
        <p14:creationId xmlns:p14="http://schemas.microsoft.com/office/powerpoint/2010/main" val="4034635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042276" cy="759403"/>
          </a:xfrm>
        </p:spPr>
        <p:txBody>
          <a:bodyPr>
            <a:normAutofit/>
          </a:bodyPr>
          <a:lstStyle/>
          <a:p>
            <a:r>
              <a:rPr lang="en-US" b="1" dirty="0" smtClean="0">
                <a:latin typeface="Calibri Light" panose="020F0302020204030204" pitchFamily="34" charset="0"/>
              </a:rPr>
              <a:t>Multiple Means of Expression</a:t>
            </a:r>
            <a:endParaRPr lang="en-US" b="1" dirty="0">
              <a:latin typeface="Calibri Light" panose="020F030202020403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521092493"/>
              </p:ext>
            </p:extLst>
          </p:nvPr>
        </p:nvGraphicFramePr>
        <p:xfrm>
          <a:off x="1752600" y="1095249"/>
          <a:ext cx="6011354" cy="5762751"/>
        </p:xfrm>
        <a:graphic>
          <a:graphicData uri="http://schemas.openxmlformats.org/drawingml/2006/table">
            <a:tbl>
              <a:tblPr firstRow="1" bandRow="1">
                <a:tableStyleId>{00A15C55-8517-42AA-B614-E9B94910E393}</a:tableStyleId>
              </a:tblPr>
              <a:tblGrid>
                <a:gridCol w="2743283"/>
                <a:gridCol w="3268071"/>
              </a:tblGrid>
              <a:tr h="365760">
                <a:tc>
                  <a:txBody>
                    <a:bodyPr/>
                    <a:lstStyle/>
                    <a:p>
                      <a:pPr algn="ctr"/>
                      <a:r>
                        <a:rPr lang="en-US" dirty="0" smtClean="0">
                          <a:solidFill>
                            <a:schemeClr val="tx1"/>
                          </a:solidFill>
                          <a:latin typeface="Calibri Light" panose="020F0302020204030204" pitchFamily="34" charset="0"/>
                        </a:rPr>
                        <a:t>Checkpoints</a:t>
                      </a:r>
                      <a:endParaRPr lang="en-US" dirty="0">
                        <a:solidFill>
                          <a:schemeClr val="tx1"/>
                        </a:solidFill>
                        <a:latin typeface="Calibri Light" panose="020F0302020204030204" pitchFamily="34" charset="0"/>
                      </a:endParaRPr>
                    </a:p>
                  </a:txBody>
                  <a:tcPr/>
                </a:tc>
                <a:tc>
                  <a:txBody>
                    <a:bodyPr/>
                    <a:lstStyle/>
                    <a:p>
                      <a:pPr algn="ctr"/>
                      <a:r>
                        <a:rPr lang="en-US" dirty="0" smtClean="0">
                          <a:solidFill>
                            <a:schemeClr val="tx1"/>
                          </a:solidFill>
                          <a:latin typeface="Calibri Light" panose="020F0302020204030204" pitchFamily="34" charset="0"/>
                        </a:rPr>
                        <a:t>Examples</a:t>
                      </a:r>
                      <a:endParaRPr lang="en-US" dirty="0">
                        <a:solidFill>
                          <a:schemeClr val="tx1"/>
                        </a:solidFill>
                        <a:latin typeface="Calibri Light" panose="020F0302020204030204" pitchFamily="34" charset="0"/>
                      </a:endParaRPr>
                    </a:p>
                  </a:txBody>
                  <a:tcPr/>
                </a:tc>
              </a:tr>
              <a:tr h="1737360">
                <a:tc>
                  <a:txBody>
                    <a:bodyPr/>
                    <a:lstStyle/>
                    <a:p>
                      <a:r>
                        <a:rPr lang="en-US" dirty="0" smtClean="0">
                          <a:latin typeface="Calibri Light" panose="020F0302020204030204" pitchFamily="34" charset="0"/>
                        </a:rPr>
                        <a:t>Provide options for executive</a:t>
                      </a:r>
                      <a:r>
                        <a:rPr lang="en-US" baseline="0" dirty="0" smtClean="0">
                          <a:latin typeface="Calibri Light" panose="020F0302020204030204" pitchFamily="34" charset="0"/>
                        </a:rPr>
                        <a:t> function</a:t>
                      </a:r>
                      <a:endParaRPr lang="en-US" dirty="0" smtClean="0">
                        <a:latin typeface="Calibri Light" panose="020F0302020204030204" pitchFamily="34" charset="0"/>
                      </a:endParaRPr>
                    </a:p>
                  </a:txBody>
                  <a:tcPr/>
                </a:tc>
                <a:tc>
                  <a:txBody>
                    <a:bodyPr/>
                    <a:lstStyle/>
                    <a:p>
                      <a:r>
                        <a:rPr lang="en-US" dirty="0" smtClean="0">
                          <a:latin typeface="Calibri Light" panose="020F0302020204030204" pitchFamily="34" charset="0"/>
                        </a:rPr>
                        <a:t>Use prompts</a:t>
                      </a:r>
                      <a:r>
                        <a:rPr lang="en-US" baseline="0" dirty="0" smtClean="0">
                          <a:latin typeface="Calibri Light" panose="020F0302020204030204" pitchFamily="34" charset="0"/>
                        </a:rPr>
                        <a:t> for goal setting, model think-</a:t>
                      </a:r>
                      <a:r>
                        <a:rPr lang="en-US" baseline="0" dirty="0" err="1" smtClean="0">
                          <a:latin typeface="Calibri Light" panose="020F0302020204030204" pitchFamily="34" charset="0"/>
                        </a:rPr>
                        <a:t>alouds</a:t>
                      </a:r>
                      <a:r>
                        <a:rPr lang="en-US" baseline="0" dirty="0" smtClean="0">
                          <a:latin typeface="Calibri Light" panose="020F0302020204030204" pitchFamily="34" charset="0"/>
                        </a:rPr>
                        <a:t>, use checklist and project planning checklists, break long-term goals into reachable short-term objectives</a:t>
                      </a:r>
                      <a:endParaRPr lang="en-US" dirty="0">
                        <a:latin typeface="Calibri Light" panose="020F0302020204030204" pitchFamily="34" charset="0"/>
                      </a:endParaRPr>
                    </a:p>
                  </a:txBody>
                  <a:tcPr/>
                </a:tc>
              </a:tr>
              <a:tr h="1737360">
                <a:tc>
                  <a:txBody>
                    <a:bodyPr/>
                    <a:lstStyle/>
                    <a:p>
                      <a:r>
                        <a:rPr lang="en-US" dirty="0" smtClean="0">
                          <a:latin typeface="Calibri Light" panose="020F0302020204030204" pitchFamily="34" charset="0"/>
                        </a:rPr>
                        <a:t>Provide options for expression and communication</a:t>
                      </a:r>
                    </a:p>
                  </a:txBody>
                  <a:tcPr/>
                </a:tc>
                <a:tc>
                  <a:txBody>
                    <a:bodyPr/>
                    <a:lstStyle/>
                    <a:p>
                      <a:r>
                        <a:rPr lang="en-US" dirty="0" smtClean="0">
                          <a:latin typeface="Calibri Light" panose="020F0302020204030204" pitchFamily="34" charset="0"/>
                        </a:rPr>
                        <a:t>Compose multi-media, provide learners with spell-checkers, speech-to-text,</a:t>
                      </a:r>
                      <a:r>
                        <a:rPr lang="en-US" baseline="0" dirty="0" smtClean="0">
                          <a:latin typeface="Calibri Light" panose="020F0302020204030204" pitchFamily="34" charset="0"/>
                        </a:rPr>
                        <a:t> use graphing calculators, use sentence strips and outlining tools, provide manipulatives</a:t>
                      </a:r>
                      <a:endParaRPr lang="en-US" dirty="0">
                        <a:latin typeface="Calibri Light" panose="020F0302020204030204" pitchFamily="34" charset="0"/>
                      </a:endParaRPr>
                    </a:p>
                  </a:txBody>
                  <a:tcPr/>
                </a:tc>
              </a:tr>
              <a:tr h="1922271">
                <a:tc>
                  <a:txBody>
                    <a:bodyPr/>
                    <a:lstStyle/>
                    <a:p>
                      <a:r>
                        <a:rPr lang="en-US" dirty="0" smtClean="0">
                          <a:latin typeface="Calibri Light" panose="020F0302020204030204" pitchFamily="34" charset="0"/>
                        </a:rPr>
                        <a:t>Provide options for physical action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Calibri Light" panose="020F0302020204030204" pitchFamily="34" charset="0"/>
                        </a:rPr>
                        <a:t>Provide alternatives</a:t>
                      </a:r>
                      <a:r>
                        <a:rPr lang="en-US" baseline="0" dirty="0" smtClean="0">
                          <a:latin typeface="Calibri Light" panose="020F0302020204030204" pitchFamily="34" charset="0"/>
                        </a:rPr>
                        <a:t> for interacting with instruction, consider switch options</a:t>
                      </a:r>
                      <a:endParaRPr lang="en-US" dirty="0" smtClean="0">
                        <a:latin typeface="Calibri Light" panose="020F0302020204030204" pitchFamily="34" charset="0"/>
                      </a:endParaRPr>
                    </a:p>
                  </a:txBody>
                  <a:tcPr/>
                </a:tc>
              </a:tr>
            </a:tbl>
          </a:graphicData>
        </a:graphic>
      </p:graphicFrame>
      <p:sp>
        <p:nvSpPr>
          <p:cNvPr id="6" name="TextBox 5"/>
          <p:cNvSpPr txBox="1"/>
          <p:nvPr/>
        </p:nvSpPr>
        <p:spPr>
          <a:xfrm>
            <a:off x="-16424" y="6464423"/>
            <a:ext cx="3575594" cy="369332"/>
          </a:xfrm>
          <a:prstGeom prst="rect">
            <a:avLst/>
          </a:prstGeom>
          <a:noFill/>
        </p:spPr>
        <p:txBody>
          <a:bodyPr wrap="none" rtlCol="0">
            <a:spAutoFit/>
          </a:bodyPr>
          <a:lstStyle/>
          <a:p>
            <a:pPr defTabSz="457200"/>
            <a:r>
              <a:rPr lang="nl-NL" dirty="0">
                <a:solidFill>
                  <a:prstClr val="black"/>
                </a:solidFill>
                <a:latin typeface="Calibri Light" panose="020F0302020204030204" pitchFamily="34" charset="0"/>
                <a:hlinkClick r:id="rId3"/>
              </a:rPr>
              <a:t>http://</a:t>
            </a:r>
            <a:r>
              <a:rPr lang="nl-NL" dirty="0" smtClean="0">
                <a:solidFill>
                  <a:prstClr val="black"/>
                </a:solidFill>
                <a:latin typeface="Calibri Light" panose="020F0302020204030204" pitchFamily="34" charset="0"/>
                <a:hlinkClick r:id="rId3"/>
              </a:rPr>
              <a:t>udlonline.cast.org/guidelines</a:t>
            </a:r>
            <a:r>
              <a:rPr lang="nl-NL" dirty="0" smtClean="0">
                <a:solidFill>
                  <a:prstClr val="black"/>
                </a:solidFill>
                <a:latin typeface="Calibri Light" panose="020F0302020204030204" pitchFamily="34" charset="0"/>
              </a:rPr>
              <a:t> </a:t>
            </a:r>
            <a:endParaRPr lang="en-US" dirty="0">
              <a:solidFill>
                <a:prstClr val="black"/>
              </a:solidFill>
              <a:latin typeface="Calibri Light" panose="020F0302020204030204" pitchFamily="34" charset="0"/>
            </a:endParaRPr>
          </a:p>
        </p:txBody>
      </p:sp>
    </p:spTree>
    <p:extLst>
      <p:ext uri="{BB962C8B-B14F-4D97-AF65-F5344CB8AC3E}">
        <p14:creationId xmlns:p14="http://schemas.microsoft.com/office/powerpoint/2010/main" val="3871382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8706" y="-80210"/>
            <a:ext cx="7886700" cy="1325563"/>
          </a:xfrm>
        </p:spPr>
        <p:txBody>
          <a:bodyPr/>
          <a:lstStyle/>
          <a:p>
            <a:r>
              <a:rPr lang="en-US" b="1" dirty="0" smtClean="0"/>
              <a:t>The Goal of UDL	</a:t>
            </a:r>
            <a:endParaRPr lang="en-US" b="1" dirty="0"/>
          </a:p>
        </p:txBody>
      </p:sp>
      <p:sp>
        <p:nvSpPr>
          <p:cNvPr id="3" name="Content Placeholder 2"/>
          <p:cNvSpPr>
            <a:spLocks noGrp="1"/>
          </p:cNvSpPr>
          <p:nvPr>
            <p:ph idx="1"/>
          </p:nvPr>
        </p:nvSpPr>
        <p:spPr>
          <a:xfrm>
            <a:off x="300791" y="906580"/>
            <a:ext cx="6629400" cy="5109210"/>
          </a:xfrm>
        </p:spPr>
        <p:txBody>
          <a:bodyPr>
            <a:noAutofit/>
          </a:bodyPr>
          <a:lstStyle/>
          <a:p>
            <a:pPr marL="0" indent="0">
              <a:spcBef>
                <a:spcPts val="0"/>
              </a:spcBef>
              <a:buNone/>
            </a:pPr>
            <a:r>
              <a:rPr lang="en-US" sz="3200" dirty="0"/>
              <a:t>E</a:t>
            </a:r>
            <a:r>
              <a:rPr lang="en-US" sz="3200" dirty="0" smtClean="0">
                <a:solidFill>
                  <a:schemeClr val="tx1"/>
                </a:solidFill>
              </a:rPr>
              <a:t>liminate unnecessary barriers to learning without eliminating challenges in order to ensure all learners achieve standards through rigorous instruction.</a:t>
            </a:r>
          </a:p>
          <a:p>
            <a:pPr marL="0" indent="0">
              <a:spcBef>
                <a:spcPts val="0"/>
              </a:spcBef>
              <a:buNone/>
            </a:pPr>
            <a:endParaRPr lang="en-US" sz="3200" dirty="0" smtClean="0"/>
          </a:p>
          <a:p>
            <a:pPr marL="516731" lvl="2"/>
            <a:r>
              <a:rPr lang="en-US" sz="3200" dirty="0"/>
              <a:t>Maintains high expectations </a:t>
            </a:r>
            <a:r>
              <a:rPr lang="en-US" sz="3200" dirty="0" smtClean="0"/>
              <a:t>           for </a:t>
            </a:r>
            <a:r>
              <a:rPr lang="en-US" sz="3200" u="sng" dirty="0"/>
              <a:t>ALL</a:t>
            </a:r>
            <a:r>
              <a:rPr lang="en-US" sz="3200" dirty="0"/>
              <a:t> learners</a:t>
            </a:r>
          </a:p>
          <a:p>
            <a:pPr marL="516731" lvl="2"/>
            <a:r>
              <a:rPr lang="en-US" sz="3200" dirty="0"/>
              <a:t>Ensures access to academic standards for </a:t>
            </a:r>
            <a:r>
              <a:rPr lang="en-US" sz="3200" u="sng" dirty="0"/>
              <a:t>ALL</a:t>
            </a:r>
            <a:r>
              <a:rPr lang="en-US" sz="3200" dirty="0"/>
              <a:t> learners</a:t>
            </a:r>
          </a:p>
          <a:p>
            <a:pPr marL="516731" lvl="2"/>
            <a:r>
              <a:rPr lang="en-US" sz="3200" dirty="0"/>
              <a:t>Ensures student interaction and engagement with content for </a:t>
            </a:r>
            <a:r>
              <a:rPr lang="en-US" sz="3200" u="sng" dirty="0"/>
              <a:t>ALL</a:t>
            </a:r>
            <a:r>
              <a:rPr lang="en-US" sz="3200" dirty="0"/>
              <a:t> learners</a:t>
            </a:r>
          </a:p>
        </p:txBody>
      </p:sp>
      <p:pic>
        <p:nvPicPr>
          <p:cNvPr id="5" name="Picture 4"/>
          <p:cNvPicPr>
            <a:picLocks noChangeAspect="1"/>
          </p:cNvPicPr>
          <p:nvPr/>
        </p:nvPicPr>
        <p:blipFill>
          <a:blip r:embed="rId3"/>
          <a:stretch>
            <a:fillRect/>
          </a:stretch>
        </p:blipFill>
        <p:spPr>
          <a:xfrm>
            <a:off x="6081083" y="2709333"/>
            <a:ext cx="2951939" cy="2368222"/>
          </a:xfrm>
          <a:prstGeom prst="rect">
            <a:avLst/>
          </a:prstGeom>
          <a:ln w="12700">
            <a:solidFill>
              <a:schemeClr val="tx1"/>
            </a:solidFill>
          </a:ln>
        </p:spPr>
      </p:pic>
    </p:spTree>
    <p:extLst>
      <p:ext uri="{BB962C8B-B14F-4D97-AF65-F5344CB8AC3E}">
        <p14:creationId xmlns:p14="http://schemas.microsoft.com/office/powerpoint/2010/main" val="41330346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rcRect l="-66120" r="-66120"/>
          <a:stretch>
            <a:fillRect/>
          </a:stretch>
        </p:blipFill>
        <p:spPr>
          <a:xfrm>
            <a:off x="-504970" y="1250731"/>
            <a:ext cx="10132965" cy="5533697"/>
          </a:xfrm>
          <a:prstGeom prst="rect">
            <a:avLst/>
          </a:prstGeom>
          <a:ln w="12700">
            <a:solidFill>
              <a:schemeClr val="bg1"/>
            </a:solidFill>
          </a:ln>
        </p:spPr>
      </p:pic>
      <p:sp>
        <p:nvSpPr>
          <p:cNvPr id="2" name="Title 1"/>
          <p:cNvSpPr>
            <a:spLocks noGrp="1"/>
          </p:cNvSpPr>
          <p:nvPr>
            <p:ph type="title"/>
          </p:nvPr>
        </p:nvSpPr>
        <p:spPr>
          <a:xfrm>
            <a:off x="365891" y="207471"/>
            <a:ext cx="7886700" cy="1325563"/>
          </a:xfrm>
        </p:spPr>
        <p:txBody>
          <a:bodyPr/>
          <a:lstStyle/>
          <a:p>
            <a:r>
              <a:rPr lang="en-US" b="1" dirty="0"/>
              <a:t>Let’s Take A Moment</a:t>
            </a:r>
            <a:r>
              <a:rPr lang="is-IS" b="1" dirty="0"/>
              <a:t>…</a:t>
            </a:r>
            <a:endParaRPr lang="en-US" b="1" dirty="0"/>
          </a:p>
        </p:txBody>
      </p:sp>
    </p:spTree>
    <p:extLst>
      <p:ext uri="{BB962C8B-B14F-4D97-AF65-F5344CB8AC3E}">
        <p14:creationId xmlns:p14="http://schemas.microsoft.com/office/powerpoint/2010/main" val="31491305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xmlns="" id="{A597632D-00EC-4594-B1B9-60292AD4ABED}"/>
              </a:ext>
            </a:extLst>
          </p:cNvPr>
          <p:cNvSpPr>
            <a:spLocks noGrp="1" noChangeArrowheads="1"/>
          </p:cNvSpPr>
          <p:nvPr>
            <p:ph type="title"/>
          </p:nvPr>
        </p:nvSpPr>
        <p:spPr>
          <a:xfrm>
            <a:off x="555077" y="347053"/>
            <a:ext cx="7886700" cy="1325563"/>
          </a:xfrm>
        </p:spPr>
        <p:txBody>
          <a:bodyPr/>
          <a:lstStyle/>
          <a:p>
            <a:pPr eaLnBrk="1" hangingPunct="1"/>
            <a:r>
              <a:rPr lang="en-US" altLang="en-US" b="1" dirty="0"/>
              <a:t>Barriers or Opportunities??</a:t>
            </a:r>
          </a:p>
        </p:txBody>
      </p:sp>
      <p:sp>
        <p:nvSpPr>
          <p:cNvPr id="8195" name="Rectangle 3">
            <a:extLst>
              <a:ext uri="{FF2B5EF4-FFF2-40B4-BE49-F238E27FC236}">
                <a16:creationId xmlns:a16="http://schemas.microsoft.com/office/drawing/2014/main" xmlns="" id="{B682E934-7692-4C6B-BA0E-32801CF1CB1A}"/>
              </a:ext>
            </a:extLst>
          </p:cNvPr>
          <p:cNvSpPr>
            <a:spLocks noGrp="1" noChangeArrowheads="1"/>
          </p:cNvSpPr>
          <p:nvPr>
            <p:ph type="body" idx="1"/>
          </p:nvPr>
        </p:nvSpPr>
        <p:spPr>
          <a:xfrm>
            <a:off x="329610" y="1605516"/>
            <a:ext cx="7660758" cy="3581400"/>
          </a:xfrm>
        </p:spPr>
        <p:txBody>
          <a:bodyPr/>
          <a:lstStyle/>
          <a:p>
            <a:pPr eaLnBrk="1" hangingPunct="1">
              <a:buFontTx/>
              <a:buNone/>
            </a:pPr>
            <a:r>
              <a:rPr lang="en-US" altLang="en-US" dirty="0">
                <a:solidFill>
                  <a:srgbClr val="000000"/>
                </a:solidFill>
              </a:rPr>
              <a:t>   The materials and methods teachers use can either present students with barriers to understanding or enhance their opportunities to learn. </a:t>
            </a:r>
          </a:p>
        </p:txBody>
      </p:sp>
      <p:pic>
        <p:nvPicPr>
          <p:cNvPr id="2" name="Picture 1"/>
          <p:cNvPicPr>
            <a:picLocks noChangeAspect="1"/>
          </p:cNvPicPr>
          <p:nvPr/>
        </p:nvPicPr>
        <p:blipFill>
          <a:blip r:embed="rId3"/>
          <a:stretch>
            <a:fillRect/>
          </a:stretch>
        </p:blipFill>
        <p:spPr>
          <a:xfrm>
            <a:off x="2245960" y="3042700"/>
            <a:ext cx="4810125" cy="3619500"/>
          </a:xfrm>
          <a:prstGeom prst="rect">
            <a:avLst/>
          </a:prstGeom>
          <a:ln w="12700">
            <a:solidFill>
              <a:schemeClr val="tx1"/>
            </a:solidFill>
          </a:ln>
        </p:spPr>
      </p:pic>
    </p:spTree>
    <p:extLst>
      <p:ext uri="{BB962C8B-B14F-4D97-AF65-F5344CB8AC3E}">
        <p14:creationId xmlns:p14="http://schemas.microsoft.com/office/powerpoint/2010/main" val="20541745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FB10C221-CB4B-47B6-B5C8-101599DA857A}"/>
              </a:ext>
            </a:extLst>
          </p:cNvPr>
          <p:cNvSpPr>
            <a:spLocks noGrp="1" noChangeArrowheads="1"/>
          </p:cNvSpPr>
          <p:nvPr>
            <p:ph type="title"/>
          </p:nvPr>
        </p:nvSpPr>
        <p:spPr>
          <a:xfrm>
            <a:off x="228600" y="326465"/>
            <a:ext cx="7886700" cy="1325563"/>
          </a:xfrm>
        </p:spPr>
        <p:txBody>
          <a:bodyPr/>
          <a:lstStyle/>
          <a:p>
            <a:pPr eaLnBrk="1" hangingPunct="1"/>
            <a:r>
              <a:rPr lang="en-US" altLang="en-US" b="1" dirty="0"/>
              <a:t>Breaking the Barriers</a:t>
            </a:r>
          </a:p>
        </p:txBody>
      </p:sp>
      <p:sp>
        <p:nvSpPr>
          <p:cNvPr id="9219" name="Rectangle 3">
            <a:extLst>
              <a:ext uri="{FF2B5EF4-FFF2-40B4-BE49-F238E27FC236}">
                <a16:creationId xmlns:a16="http://schemas.microsoft.com/office/drawing/2014/main" xmlns="" id="{33748A82-5DBE-4255-8E4D-F281EDD1A0C3}"/>
              </a:ext>
            </a:extLst>
          </p:cNvPr>
          <p:cNvSpPr>
            <a:spLocks noGrp="1" noChangeArrowheads="1"/>
          </p:cNvSpPr>
          <p:nvPr>
            <p:ph sz="half" idx="1"/>
          </p:nvPr>
        </p:nvSpPr>
        <p:spPr/>
        <p:txBody>
          <a:bodyPr/>
          <a:lstStyle/>
          <a:p>
            <a:pPr eaLnBrk="1" hangingPunct="1">
              <a:buFontTx/>
              <a:buNone/>
            </a:pPr>
            <a:r>
              <a:rPr lang="en-US" altLang="en-US" dirty="0"/>
              <a:t> </a:t>
            </a:r>
          </a:p>
        </p:txBody>
      </p:sp>
      <p:sp>
        <p:nvSpPr>
          <p:cNvPr id="3" name="Content Placeholder 2"/>
          <p:cNvSpPr>
            <a:spLocks noGrp="1"/>
          </p:cNvSpPr>
          <p:nvPr>
            <p:ph sz="half" idx="2"/>
          </p:nvPr>
        </p:nvSpPr>
        <p:spPr>
          <a:xfrm>
            <a:off x="228600" y="4398579"/>
            <a:ext cx="8915400" cy="2286000"/>
          </a:xfrm>
        </p:spPr>
        <p:txBody>
          <a:bodyPr>
            <a:noAutofit/>
          </a:bodyPr>
          <a:lstStyle/>
          <a:p>
            <a:pPr marL="0" indent="0">
              <a:buNone/>
            </a:pPr>
            <a:r>
              <a:rPr lang="en-US" altLang="en-US" sz="3200" dirty="0" smtClean="0">
                <a:solidFill>
                  <a:srgbClr val="000000"/>
                </a:solidFill>
              </a:rPr>
              <a:t>By </a:t>
            </a:r>
            <a:r>
              <a:rPr lang="en-US" altLang="en-US" sz="3200" dirty="0">
                <a:solidFill>
                  <a:srgbClr val="000000"/>
                </a:solidFill>
              </a:rPr>
              <a:t>developing and applying Universal Design for Learning (UDL), we can minimize barriers and realize the promise each student brings to the learning process. </a:t>
            </a:r>
            <a:endParaRPr lang="en-US" sz="3200" dirty="0">
              <a:solidFill>
                <a:srgbClr val="000000"/>
              </a:solidFill>
            </a:endParaRPr>
          </a:p>
        </p:txBody>
      </p:sp>
      <p:pic>
        <p:nvPicPr>
          <p:cNvPr id="6" name="Picture 5"/>
          <p:cNvPicPr>
            <a:picLocks noChangeAspect="1"/>
          </p:cNvPicPr>
          <p:nvPr/>
        </p:nvPicPr>
        <p:blipFill>
          <a:blip r:embed="rId3"/>
          <a:stretch>
            <a:fillRect/>
          </a:stretch>
        </p:blipFill>
        <p:spPr>
          <a:xfrm>
            <a:off x="2631695" y="1567355"/>
            <a:ext cx="3766310" cy="2484030"/>
          </a:xfrm>
          <a:prstGeom prst="rect">
            <a:avLst/>
          </a:prstGeom>
          <a:ln w="12700">
            <a:solidFill>
              <a:schemeClr val="tx1"/>
            </a:solidFill>
          </a:ln>
        </p:spPr>
      </p:pic>
    </p:spTree>
    <p:extLst>
      <p:ext uri="{BB962C8B-B14F-4D97-AF65-F5344CB8AC3E}">
        <p14:creationId xmlns:p14="http://schemas.microsoft.com/office/powerpoint/2010/main" val="25493978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92851" y="95250"/>
            <a:ext cx="8042275" cy="1035050"/>
          </a:xfrm>
        </p:spPr>
        <p:txBody>
          <a:bodyPr>
            <a:normAutofit/>
          </a:bodyPr>
          <a:lstStyle/>
          <a:p>
            <a:pPr eaLnBrk="1" hangingPunct="1"/>
            <a:r>
              <a:rPr lang="en-US" altLang="en-US" b="1" dirty="0" smtClean="0">
                <a:solidFill>
                  <a:srgbClr val="000000"/>
                </a:solidFill>
                <a:cs typeface="Garamond" pitchFamily="18" charset="0"/>
              </a:rPr>
              <a:t>Barriers</a:t>
            </a:r>
          </a:p>
        </p:txBody>
      </p:sp>
      <p:sp>
        <p:nvSpPr>
          <p:cNvPr id="26627" name="Content Placeholder 2"/>
          <p:cNvSpPr>
            <a:spLocks noGrp="1"/>
          </p:cNvSpPr>
          <p:nvPr>
            <p:ph idx="1"/>
          </p:nvPr>
        </p:nvSpPr>
        <p:spPr>
          <a:xfrm>
            <a:off x="292851" y="1275347"/>
            <a:ext cx="4046539" cy="5401479"/>
          </a:xfrm>
        </p:spPr>
        <p:style>
          <a:lnRef idx="2">
            <a:schemeClr val="accent3"/>
          </a:lnRef>
          <a:fillRef idx="1">
            <a:schemeClr val="lt1"/>
          </a:fillRef>
          <a:effectRef idx="0">
            <a:schemeClr val="accent3"/>
          </a:effectRef>
          <a:fontRef idx="minor">
            <a:schemeClr val="dk1"/>
          </a:fontRef>
        </p:style>
        <p:txBody>
          <a:bodyPr rtlCol="0">
            <a:noAutofit/>
          </a:bodyPr>
          <a:lstStyle/>
          <a:p>
            <a:pPr marL="0" indent="0" eaLnBrk="1" fontAlgn="auto" hangingPunct="1">
              <a:spcAft>
                <a:spcPts val="0"/>
              </a:spcAft>
              <a:buClr>
                <a:schemeClr val="accent1">
                  <a:lumMod val="60000"/>
                  <a:lumOff val="40000"/>
                </a:schemeClr>
              </a:buClr>
              <a:buFont typeface="Wingdings 2" pitchFamily="18" charset="2"/>
              <a:buNone/>
              <a:defRPr/>
            </a:pPr>
            <a:r>
              <a:rPr lang="en-US" altLang="en-US" sz="3200" dirty="0" smtClean="0">
                <a:latin typeface="Calibri Light" panose="020F0302020204030204" pitchFamily="34" charset="0"/>
              </a:rPr>
              <a:t>High intensity barrier:</a:t>
            </a:r>
          </a:p>
          <a:p>
            <a:pPr lvl="1">
              <a:buClr>
                <a:schemeClr val="accent1">
                  <a:lumMod val="75000"/>
                </a:schemeClr>
              </a:buClr>
              <a:buFont typeface="Arial" panose="020B0604020202020204" pitchFamily="34" charset="0"/>
              <a:buChar char="•"/>
              <a:defRPr/>
            </a:pPr>
            <a:r>
              <a:rPr lang="en-US" altLang="en-US" sz="2800" dirty="0">
                <a:latin typeface="Calibri Light" panose="020F0302020204030204" pitchFamily="34" charset="0"/>
              </a:rPr>
              <a:t>S</a:t>
            </a:r>
            <a:r>
              <a:rPr lang="en-US" altLang="en-US" sz="2800" dirty="0" smtClean="0">
                <a:latin typeface="Calibri Light" panose="020F0302020204030204" pitchFamily="34" charset="0"/>
              </a:rPr>
              <a:t>ignificant impact on </a:t>
            </a:r>
            <a:r>
              <a:rPr lang="en-US" altLang="en-US" sz="2800" b="1" dirty="0" smtClean="0">
                <a:solidFill>
                  <a:schemeClr val="tx1"/>
                </a:solidFill>
                <a:latin typeface="Calibri Light" panose="020F0302020204030204" pitchFamily="34" charset="0"/>
              </a:rPr>
              <a:t>individual student </a:t>
            </a:r>
            <a:r>
              <a:rPr lang="en-US" altLang="en-US" sz="2800" dirty="0" smtClean="0">
                <a:solidFill>
                  <a:schemeClr val="tx1"/>
                </a:solidFill>
                <a:latin typeface="Calibri Light" panose="020F0302020204030204" pitchFamily="34" charset="0"/>
              </a:rPr>
              <a:t>engagement and learning </a:t>
            </a:r>
            <a:r>
              <a:rPr lang="en-US" altLang="en-US" sz="2800" dirty="0" smtClean="0">
                <a:latin typeface="Calibri Light" panose="020F0302020204030204" pitchFamily="34" charset="0"/>
              </a:rPr>
              <a:t>(e.g., small group &amp; individual instruction, DI, aligned with learning needs)</a:t>
            </a:r>
          </a:p>
          <a:p>
            <a:pPr eaLnBrk="1" fontAlgn="auto" hangingPunct="1">
              <a:spcAft>
                <a:spcPts val="0"/>
              </a:spcAft>
              <a:buClr>
                <a:schemeClr val="accent1">
                  <a:lumMod val="60000"/>
                  <a:lumOff val="40000"/>
                </a:schemeClr>
              </a:buClr>
              <a:buFont typeface="Arial" charset="0"/>
              <a:buNone/>
              <a:defRPr/>
            </a:pPr>
            <a:r>
              <a:rPr lang="en-US" altLang="en-US" sz="3200" dirty="0" smtClean="0">
                <a:latin typeface="Georgia" panose="02040502050405020303" pitchFamily="18" charset="0"/>
              </a:rPr>
              <a:t> </a:t>
            </a:r>
          </a:p>
        </p:txBody>
      </p:sp>
      <p:sp>
        <p:nvSpPr>
          <p:cNvPr id="28676" name="AutoShape 6" descr="http://upload.wikimedia.org/wikipedia/commons/d/d6/Clock_08-00.svg"/>
          <p:cNvSpPr>
            <a:spLocks noChangeAspect="1" noChangeArrowheads="1"/>
          </p:cNvSpPr>
          <p:nvPr/>
        </p:nvSpPr>
        <p:spPr bwMode="auto">
          <a:xfrm>
            <a:off x="144463" y="-2286000"/>
            <a:ext cx="4762500" cy="4762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ts val="2000"/>
              </a:spcBef>
              <a:buClr>
                <a:srgbClr val="6FB7D7"/>
              </a:buClr>
              <a:buSzPct val="110000"/>
              <a:buFont typeface="Wingdings 2" pitchFamily="18" charset="2"/>
              <a:buChar char=""/>
              <a:defRPr sz="2400">
                <a:solidFill>
                  <a:srgbClr val="402410"/>
                </a:solidFill>
                <a:latin typeface="News Gothic MT" pitchFamily="1" charset="0"/>
                <a:ea typeface="MS PGothic" pitchFamily="34" charset="-128"/>
              </a:defRPr>
            </a:lvl1pPr>
            <a:lvl2pPr marL="742950" indent="-285750" eaLnBrk="0" hangingPunct="0">
              <a:spcBef>
                <a:spcPts val="600"/>
              </a:spcBef>
              <a:buClr>
                <a:srgbClr val="215D77"/>
              </a:buClr>
              <a:buSzPct val="110000"/>
              <a:buFont typeface="Wingdings 2" pitchFamily="18" charset="2"/>
              <a:buChar char=""/>
              <a:defRPr sz="2200">
                <a:solidFill>
                  <a:srgbClr val="402410"/>
                </a:solidFill>
                <a:latin typeface="News Gothic MT" pitchFamily="1" charset="0"/>
                <a:ea typeface="MS PGothic" pitchFamily="34" charset="-128"/>
              </a:defRPr>
            </a:lvl2pPr>
            <a:lvl3pPr marL="1143000" indent="-228600" eaLnBrk="0" hangingPunct="0">
              <a:spcBef>
                <a:spcPts val="600"/>
              </a:spcBef>
              <a:buClr>
                <a:srgbClr val="6FB7D7"/>
              </a:buClr>
              <a:buSzPct val="110000"/>
              <a:buFont typeface="Wingdings 2" pitchFamily="18" charset="2"/>
              <a:buChar char=""/>
              <a:defRPr sz="2000">
                <a:solidFill>
                  <a:srgbClr val="402410"/>
                </a:solidFill>
                <a:latin typeface="News Gothic MT" pitchFamily="1" charset="0"/>
                <a:ea typeface="MS PGothic" pitchFamily="34" charset="-128"/>
              </a:defRPr>
            </a:lvl3pPr>
            <a:lvl4pPr marL="1600200" indent="-228600" eaLnBrk="0" hangingPunct="0">
              <a:spcBef>
                <a:spcPts val="600"/>
              </a:spcBef>
              <a:buClr>
                <a:srgbClr val="215D77"/>
              </a:buClr>
              <a:buSzPct val="110000"/>
              <a:buFont typeface="Wingdings 2" pitchFamily="18" charset="2"/>
              <a:buChar char=""/>
              <a:defRPr>
                <a:solidFill>
                  <a:srgbClr val="402410"/>
                </a:solidFill>
                <a:latin typeface="News Gothic MT" pitchFamily="1" charset="0"/>
                <a:ea typeface="MS PGothic" pitchFamily="34" charset="-128"/>
              </a:defRPr>
            </a:lvl4pPr>
            <a:lvl5pPr marL="2057400" indent="-228600" eaLnBrk="0" hangingPunct="0">
              <a:spcBef>
                <a:spcPts val="600"/>
              </a:spcBef>
              <a:buClr>
                <a:srgbClr val="6FB7D7"/>
              </a:buClr>
              <a:buSzPct val="110000"/>
              <a:buFont typeface="Wingdings 2" pitchFamily="18" charset="2"/>
              <a:buChar char=""/>
              <a:defRPr>
                <a:solidFill>
                  <a:srgbClr val="402410"/>
                </a:solidFill>
                <a:latin typeface="News Gothic MT" pitchFamily="1" charset="0"/>
                <a:ea typeface="MS PGothic" pitchFamily="34" charset="-128"/>
              </a:defRPr>
            </a:lvl5pPr>
            <a:lvl6pPr marL="25146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6pPr>
            <a:lvl7pPr marL="29718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7pPr>
            <a:lvl8pPr marL="34290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8pPr>
            <a:lvl9pPr marL="38862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9pPr>
          </a:lstStyle>
          <a:p>
            <a:pPr algn="ctr" eaLnBrk="1" hangingPunct="1">
              <a:spcBef>
                <a:spcPct val="0"/>
              </a:spcBef>
              <a:buClrTx/>
              <a:buSzTx/>
              <a:buFontTx/>
              <a:buNone/>
            </a:pPr>
            <a:endParaRPr lang="en-US" altLang="en-US" sz="1800" dirty="0">
              <a:solidFill>
                <a:schemeClr val="tx1"/>
              </a:solidFill>
              <a:latin typeface="Calibri Light" panose="020F0302020204030204" pitchFamily="34" charset="0"/>
            </a:endParaRPr>
          </a:p>
        </p:txBody>
      </p:sp>
      <p:sp>
        <p:nvSpPr>
          <p:cNvPr id="28677" name="AutoShape 8" descr="http://upload.wikimedia.org/wikipedia/commons/d/d6/Clock_08-00.svg"/>
          <p:cNvSpPr>
            <a:spLocks noChangeAspect="1" noChangeArrowheads="1"/>
          </p:cNvSpPr>
          <p:nvPr/>
        </p:nvSpPr>
        <p:spPr bwMode="auto">
          <a:xfrm>
            <a:off x="296863" y="-2133600"/>
            <a:ext cx="4762500" cy="4762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ts val="2000"/>
              </a:spcBef>
              <a:buClr>
                <a:srgbClr val="6FB7D7"/>
              </a:buClr>
              <a:buSzPct val="110000"/>
              <a:buFont typeface="Wingdings 2" pitchFamily="18" charset="2"/>
              <a:buChar char=""/>
              <a:defRPr sz="2400">
                <a:solidFill>
                  <a:srgbClr val="402410"/>
                </a:solidFill>
                <a:latin typeface="News Gothic MT" pitchFamily="1" charset="0"/>
                <a:ea typeface="MS PGothic" pitchFamily="34" charset="-128"/>
              </a:defRPr>
            </a:lvl1pPr>
            <a:lvl2pPr marL="742950" indent="-285750" eaLnBrk="0" hangingPunct="0">
              <a:spcBef>
                <a:spcPts val="600"/>
              </a:spcBef>
              <a:buClr>
                <a:srgbClr val="215D77"/>
              </a:buClr>
              <a:buSzPct val="110000"/>
              <a:buFont typeface="Wingdings 2" pitchFamily="18" charset="2"/>
              <a:buChar char=""/>
              <a:defRPr sz="2200">
                <a:solidFill>
                  <a:srgbClr val="402410"/>
                </a:solidFill>
                <a:latin typeface="News Gothic MT" pitchFamily="1" charset="0"/>
                <a:ea typeface="MS PGothic" pitchFamily="34" charset="-128"/>
              </a:defRPr>
            </a:lvl2pPr>
            <a:lvl3pPr marL="1143000" indent="-228600" eaLnBrk="0" hangingPunct="0">
              <a:spcBef>
                <a:spcPts val="600"/>
              </a:spcBef>
              <a:buClr>
                <a:srgbClr val="6FB7D7"/>
              </a:buClr>
              <a:buSzPct val="110000"/>
              <a:buFont typeface="Wingdings 2" pitchFamily="18" charset="2"/>
              <a:buChar char=""/>
              <a:defRPr sz="2000">
                <a:solidFill>
                  <a:srgbClr val="402410"/>
                </a:solidFill>
                <a:latin typeface="News Gothic MT" pitchFamily="1" charset="0"/>
                <a:ea typeface="MS PGothic" pitchFamily="34" charset="-128"/>
              </a:defRPr>
            </a:lvl3pPr>
            <a:lvl4pPr marL="1600200" indent="-228600" eaLnBrk="0" hangingPunct="0">
              <a:spcBef>
                <a:spcPts val="600"/>
              </a:spcBef>
              <a:buClr>
                <a:srgbClr val="215D77"/>
              </a:buClr>
              <a:buSzPct val="110000"/>
              <a:buFont typeface="Wingdings 2" pitchFamily="18" charset="2"/>
              <a:buChar char=""/>
              <a:defRPr>
                <a:solidFill>
                  <a:srgbClr val="402410"/>
                </a:solidFill>
                <a:latin typeface="News Gothic MT" pitchFamily="1" charset="0"/>
                <a:ea typeface="MS PGothic" pitchFamily="34" charset="-128"/>
              </a:defRPr>
            </a:lvl4pPr>
            <a:lvl5pPr marL="2057400" indent="-228600" eaLnBrk="0" hangingPunct="0">
              <a:spcBef>
                <a:spcPts val="600"/>
              </a:spcBef>
              <a:buClr>
                <a:srgbClr val="6FB7D7"/>
              </a:buClr>
              <a:buSzPct val="110000"/>
              <a:buFont typeface="Wingdings 2" pitchFamily="18" charset="2"/>
              <a:buChar char=""/>
              <a:defRPr>
                <a:solidFill>
                  <a:srgbClr val="402410"/>
                </a:solidFill>
                <a:latin typeface="News Gothic MT" pitchFamily="1" charset="0"/>
                <a:ea typeface="MS PGothic" pitchFamily="34" charset="-128"/>
              </a:defRPr>
            </a:lvl5pPr>
            <a:lvl6pPr marL="25146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6pPr>
            <a:lvl7pPr marL="29718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7pPr>
            <a:lvl8pPr marL="34290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8pPr>
            <a:lvl9pPr marL="38862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9pPr>
          </a:lstStyle>
          <a:p>
            <a:pPr algn="ctr" eaLnBrk="1" hangingPunct="1">
              <a:spcBef>
                <a:spcPct val="0"/>
              </a:spcBef>
              <a:buClrTx/>
              <a:buSzTx/>
              <a:buFontTx/>
              <a:buNone/>
            </a:pPr>
            <a:endParaRPr lang="en-US" altLang="en-US" sz="1800" dirty="0">
              <a:solidFill>
                <a:schemeClr val="tx1"/>
              </a:solidFill>
              <a:latin typeface="Calibri Light" panose="020F0302020204030204" pitchFamily="34" charset="0"/>
            </a:endParaRPr>
          </a:p>
        </p:txBody>
      </p:sp>
      <p:sp>
        <p:nvSpPr>
          <p:cNvPr id="28678" name="AutoShape 12" descr="http://upload.wikimedia.org/wikipedia/commons/d/d6/Clock_08-00.svg"/>
          <p:cNvSpPr>
            <a:spLocks noChangeAspect="1" noChangeArrowheads="1"/>
          </p:cNvSpPr>
          <p:nvPr/>
        </p:nvSpPr>
        <p:spPr bwMode="auto">
          <a:xfrm>
            <a:off x="601663" y="-1828800"/>
            <a:ext cx="4762500" cy="4762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ts val="2000"/>
              </a:spcBef>
              <a:buClr>
                <a:srgbClr val="6FB7D7"/>
              </a:buClr>
              <a:buSzPct val="110000"/>
              <a:buFont typeface="Wingdings 2" pitchFamily="18" charset="2"/>
              <a:buChar char=""/>
              <a:defRPr sz="2400">
                <a:solidFill>
                  <a:srgbClr val="402410"/>
                </a:solidFill>
                <a:latin typeface="News Gothic MT" pitchFamily="1" charset="0"/>
                <a:ea typeface="MS PGothic" pitchFamily="34" charset="-128"/>
              </a:defRPr>
            </a:lvl1pPr>
            <a:lvl2pPr marL="742950" indent="-285750" eaLnBrk="0" hangingPunct="0">
              <a:spcBef>
                <a:spcPts val="600"/>
              </a:spcBef>
              <a:buClr>
                <a:srgbClr val="215D77"/>
              </a:buClr>
              <a:buSzPct val="110000"/>
              <a:buFont typeface="Wingdings 2" pitchFamily="18" charset="2"/>
              <a:buChar char=""/>
              <a:defRPr sz="2200">
                <a:solidFill>
                  <a:srgbClr val="402410"/>
                </a:solidFill>
                <a:latin typeface="News Gothic MT" pitchFamily="1" charset="0"/>
                <a:ea typeface="MS PGothic" pitchFamily="34" charset="-128"/>
              </a:defRPr>
            </a:lvl2pPr>
            <a:lvl3pPr marL="1143000" indent="-228600" eaLnBrk="0" hangingPunct="0">
              <a:spcBef>
                <a:spcPts val="600"/>
              </a:spcBef>
              <a:buClr>
                <a:srgbClr val="6FB7D7"/>
              </a:buClr>
              <a:buSzPct val="110000"/>
              <a:buFont typeface="Wingdings 2" pitchFamily="18" charset="2"/>
              <a:buChar char=""/>
              <a:defRPr sz="2000">
                <a:solidFill>
                  <a:srgbClr val="402410"/>
                </a:solidFill>
                <a:latin typeface="News Gothic MT" pitchFamily="1" charset="0"/>
                <a:ea typeface="MS PGothic" pitchFamily="34" charset="-128"/>
              </a:defRPr>
            </a:lvl3pPr>
            <a:lvl4pPr marL="1600200" indent="-228600" eaLnBrk="0" hangingPunct="0">
              <a:spcBef>
                <a:spcPts val="600"/>
              </a:spcBef>
              <a:buClr>
                <a:srgbClr val="215D77"/>
              </a:buClr>
              <a:buSzPct val="110000"/>
              <a:buFont typeface="Wingdings 2" pitchFamily="18" charset="2"/>
              <a:buChar char=""/>
              <a:defRPr>
                <a:solidFill>
                  <a:srgbClr val="402410"/>
                </a:solidFill>
                <a:latin typeface="News Gothic MT" pitchFamily="1" charset="0"/>
                <a:ea typeface="MS PGothic" pitchFamily="34" charset="-128"/>
              </a:defRPr>
            </a:lvl4pPr>
            <a:lvl5pPr marL="2057400" indent="-228600" eaLnBrk="0" hangingPunct="0">
              <a:spcBef>
                <a:spcPts val="600"/>
              </a:spcBef>
              <a:buClr>
                <a:srgbClr val="6FB7D7"/>
              </a:buClr>
              <a:buSzPct val="110000"/>
              <a:buFont typeface="Wingdings 2" pitchFamily="18" charset="2"/>
              <a:buChar char=""/>
              <a:defRPr>
                <a:solidFill>
                  <a:srgbClr val="402410"/>
                </a:solidFill>
                <a:latin typeface="News Gothic MT" pitchFamily="1" charset="0"/>
                <a:ea typeface="MS PGothic" pitchFamily="34" charset="-128"/>
              </a:defRPr>
            </a:lvl5pPr>
            <a:lvl6pPr marL="25146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6pPr>
            <a:lvl7pPr marL="29718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7pPr>
            <a:lvl8pPr marL="34290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8pPr>
            <a:lvl9pPr marL="38862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9pPr>
          </a:lstStyle>
          <a:p>
            <a:pPr algn="ctr" eaLnBrk="1" hangingPunct="1">
              <a:spcBef>
                <a:spcPct val="0"/>
              </a:spcBef>
              <a:buClrTx/>
              <a:buSzTx/>
              <a:buFontTx/>
              <a:buNone/>
            </a:pPr>
            <a:endParaRPr lang="en-US" altLang="en-US" dirty="0">
              <a:solidFill>
                <a:schemeClr val="tx1"/>
              </a:solidFill>
              <a:latin typeface="Calibri Light" panose="020F0302020204030204" pitchFamily="34" charset="0"/>
            </a:endParaRPr>
          </a:p>
        </p:txBody>
      </p:sp>
      <p:sp>
        <p:nvSpPr>
          <p:cNvPr id="28679" name="AutoShape 15" descr="http://upload.wikimedia.org/wikipedia/commons/d/d6/Clock_08-00.svg"/>
          <p:cNvSpPr>
            <a:spLocks noChangeAspect="1" noChangeArrowheads="1"/>
          </p:cNvSpPr>
          <p:nvPr/>
        </p:nvSpPr>
        <p:spPr bwMode="auto">
          <a:xfrm>
            <a:off x="754063" y="-1676400"/>
            <a:ext cx="4762500" cy="4762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ts val="2000"/>
              </a:spcBef>
              <a:buClr>
                <a:srgbClr val="6FB7D7"/>
              </a:buClr>
              <a:buSzPct val="110000"/>
              <a:buFont typeface="Wingdings 2" pitchFamily="18" charset="2"/>
              <a:buChar char=""/>
              <a:defRPr sz="2400">
                <a:solidFill>
                  <a:srgbClr val="402410"/>
                </a:solidFill>
                <a:latin typeface="News Gothic MT" pitchFamily="1" charset="0"/>
                <a:ea typeface="MS PGothic" pitchFamily="34" charset="-128"/>
              </a:defRPr>
            </a:lvl1pPr>
            <a:lvl2pPr marL="742950" indent="-285750" eaLnBrk="0" hangingPunct="0">
              <a:spcBef>
                <a:spcPts val="600"/>
              </a:spcBef>
              <a:buClr>
                <a:srgbClr val="215D77"/>
              </a:buClr>
              <a:buSzPct val="110000"/>
              <a:buFont typeface="Wingdings 2" pitchFamily="18" charset="2"/>
              <a:buChar char=""/>
              <a:defRPr sz="2200">
                <a:solidFill>
                  <a:srgbClr val="402410"/>
                </a:solidFill>
                <a:latin typeface="News Gothic MT" pitchFamily="1" charset="0"/>
                <a:ea typeface="MS PGothic" pitchFamily="34" charset="-128"/>
              </a:defRPr>
            </a:lvl2pPr>
            <a:lvl3pPr marL="1143000" indent="-228600" eaLnBrk="0" hangingPunct="0">
              <a:spcBef>
                <a:spcPts val="600"/>
              </a:spcBef>
              <a:buClr>
                <a:srgbClr val="6FB7D7"/>
              </a:buClr>
              <a:buSzPct val="110000"/>
              <a:buFont typeface="Wingdings 2" pitchFamily="18" charset="2"/>
              <a:buChar char=""/>
              <a:defRPr sz="2000">
                <a:solidFill>
                  <a:srgbClr val="402410"/>
                </a:solidFill>
                <a:latin typeface="News Gothic MT" pitchFamily="1" charset="0"/>
                <a:ea typeface="MS PGothic" pitchFamily="34" charset="-128"/>
              </a:defRPr>
            </a:lvl3pPr>
            <a:lvl4pPr marL="1600200" indent="-228600" eaLnBrk="0" hangingPunct="0">
              <a:spcBef>
                <a:spcPts val="600"/>
              </a:spcBef>
              <a:buClr>
                <a:srgbClr val="215D77"/>
              </a:buClr>
              <a:buSzPct val="110000"/>
              <a:buFont typeface="Wingdings 2" pitchFamily="18" charset="2"/>
              <a:buChar char=""/>
              <a:defRPr>
                <a:solidFill>
                  <a:srgbClr val="402410"/>
                </a:solidFill>
                <a:latin typeface="News Gothic MT" pitchFamily="1" charset="0"/>
                <a:ea typeface="MS PGothic" pitchFamily="34" charset="-128"/>
              </a:defRPr>
            </a:lvl4pPr>
            <a:lvl5pPr marL="2057400" indent="-228600" eaLnBrk="0" hangingPunct="0">
              <a:spcBef>
                <a:spcPts val="600"/>
              </a:spcBef>
              <a:buClr>
                <a:srgbClr val="6FB7D7"/>
              </a:buClr>
              <a:buSzPct val="110000"/>
              <a:buFont typeface="Wingdings 2" pitchFamily="18" charset="2"/>
              <a:buChar char=""/>
              <a:defRPr>
                <a:solidFill>
                  <a:srgbClr val="402410"/>
                </a:solidFill>
                <a:latin typeface="News Gothic MT" pitchFamily="1" charset="0"/>
                <a:ea typeface="MS PGothic" pitchFamily="34" charset="-128"/>
              </a:defRPr>
            </a:lvl5pPr>
            <a:lvl6pPr marL="25146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6pPr>
            <a:lvl7pPr marL="29718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7pPr>
            <a:lvl8pPr marL="34290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8pPr>
            <a:lvl9pPr marL="38862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9pPr>
          </a:lstStyle>
          <a:p>
            <a:pPr algn="ctr" eaLnBrk="1" hangingPunct="1">
              <a:spcBef>
                <a:spcPct val="0"/>
              </a:spcBef>
              <a:buClrTx/>
              <a:buSzTx/>
              <a:buFontTx/>
              <a:buNone/>
            </a:pPr>
            <a:endParaRPr lang="en-US" altLang="en-US" sz="1800" dirty="0">
              <a:solidFill>
                <a:schemeClr val="tx1"/>
              </a:solidFill>
              <a:latin typeface="Calibri Light" panose="020F0302020204030204" pitchFamily="34" charset="0"/>
            </a:endParaRPr>
          </a:p>
        </p:txBody>
      </p:sp>
      <p:sp>
        <p:nvSpPr>
          <p:cNvPr id="28680" name="TextBox 1"/>
          <p:cNvSpPr txBox="1">
            <a:spLocks noChangeArrowheads="1"/>
          </p:cNvSpPr>
          <p:nvPr/>
        </p:nvSpPr>
        <p:spPr bwMode="auto">
          <a:xfrm>
            <a:off x="4572001" y="1275347"/>
            <a:ext cx="4280986" cy="5401479"/>
          </a:xfrm>
          <a:prstGeom prst="rect">
            <a:avLst/>
          </a:prstGeom>
          <a:ln/>
          <a:extLst/>
        </p:spPr>
        <p:style>
          <a:lnRef idx="2">
            <a:schemeClr val="accent3"/>
          </a:lnRef>
          <a:fillRef idx="1">
            <a:schemeClr val="lt1"/>
          </a:fillRef>
          <a:effectRef idx="0">
            <a:schemeClr val="accent3"/>
          </a:effectRef>
          <a:fontRef idx="minor">
            <a:schemeClr val="dk1"/>
          </a:fontRef>
        </p:style>
        <p:txBody>
          <a:bodyPr wrap="square">
            <a:spAutoFit/>
          </a:bodyPr>
          <a:lstStyle>
            <a:lvl1pPr eaLnBrk="0" hangingPunct="0">
              <a:spcBef>
                <a:spcPts val="2000"/>
              </a:spcBef>
              <a:buClr>
                <a:srgbClr val="6FB7D7"/>
              </a:buClr>
              <a:buSzPct val="110000"/>
              <a:buFont typeface="Wingdings 2" pitchFamily="18" charset="2"/>
              <a:buChar char=""/>
              <a:defRPr sz="2400">
                <a:solidFill>
                  <a:srgbClr val="402410"/>
                </a:solidFill>
                <a:latin typeface="News Gothic MT" pitchFamily="1" charset="0"/>
                <a:ea typeface="MS PGothic" pitchFamily="34" charset="-128"/>
              </a:defRPr>
            </a:lvl1pPr>
            <a:lvl2pPr marL="685800" indent="-336550" eaLnBrk="0" hangingPunct="0">
              <a:spcBef>
                <a:spcPts val="600"/>
              </a:spcBef>
              <a:buClr>
                <a:srgbClr val="215D77"/>
              </a:buClr>
              <a:buSzPct val="110000"/>
              <a:buFont typeface="Wingdings 2" pitchFamily="18" charset="2"/>
              <a:buChar char=""/>
              <a:defRPr sz="2200">
                <a:solidFill>
                  <a:srgbClr val="402410"/>
                </a:solidFill>
                <a:latin typeface="News Gothic MT" pitchFamily="1" charset="0"/>
                <a:ea typeface="MS PGothic" pitchFamily="34" charset="-128"/>
              </a:defRPr>
            </a:lvl2pPr>
            <a:lvl3pPr marL="1143000" indent="-228600" eaLnBrk="0" hangingPunct="0">
              <a:spcBef>
                <a:spcPts val="600"/>
              </a:spcBef>
              <a:buClr>
                <a:srgbClr val="6FB7D7"/>
              </a:buClr>
              <a:buSzPct val="110000"/>
              <a:buFont typeface="Wingdings 2" pitchFamily="18" charset="2"/>
              <a:buChar char=""/>
              <a:defRPr sz="2000">
                <a:solidFill>
                  <a:srgbClr val="402410"/>
                </a:solidFill>
                <a:latin typeface="News Gothic MT" pitchFamily="1" charset="0"/>
                <a:ea typeface="MS PGothic" pitchFamily="34" charset="-128"/>
              </a:defRPr>
            </a:lvl3pPr>
            <a:lvl4pPr marL="1600200" indent="-228600" eaLnBrk="0" hangingPunct="0">
              <a:spcBef>
                <a:spcPts val="600"/>
              </a:spcBef>
              <a:buClr>
                <a:srgbClr val="215D77"/>
              </a:buClr>
              <a:buSzPct val="110000"/>
              <a:buFont typeface="Wingdings 2" pitchFamily="18" charset="2"/>
              <a:buChar char=""/>
              <a:defRPr>
                <a:solidFill>
                  <a:srgbClr val="402410"/>
                </a:solidFill>
                <a:latin typeface="News Gothic MT" pitchFamily="1" charset="0"/>
                <a:ea typeface="MS PGothic" pitchFamily="34" charset="-128"/>
              </a:defRPr>
            </a:lvl4pPr>
            <a:lvl5pPr marL="2057400" indent="-228600" eaLnBrk="0" hangingPunct="0">
              <a:spcBef>
                <a:spcPts val="600"/>
              </a:spcBef>
              <a:buClr>
                <a:srgbClr val="6FB7D7"/>
              </a:buClr>
              <a:buSzPct val="110000"/>
              <a:buFont typeface="Wingdings 2" pitchFamily="18" charset="2"/>
              <a:buChar char=""/>
              <a:defRPr>
                <a:solidFill>
                  <a:srgbClr val="402410"/>
                </a:solidFill>
                <a:latin typeface="News Gothic MT" pitchFamily="1" charset="0"/>
                <a:ea typeface="MS PGothic" pitchFamily="34" charset="-128"/>
              </a:defRPr>
            </a:lvl5pPr>
            <a:lvl6pPr marL="25146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6pPr>
            <a:lvl7pPr marL="29718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7pPr>
            <a:lvl8pPr marL="34290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8pPr>
            <a:lvl9pPr marL="38862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9pPr>
          </a:lstStyle>
          <a:p>
            <a:pPr eaLnBrk="1" hangingPunct="1">
              <a:buFontTx/>
              <a:buNone/>
            </a:pPr>
            <a:r>
              <a:rPr lang="en-US" altLang="en-US" sz="3200" dirty="0">
                <a:solidFill>
                  <a:schemeClr val="tx1"/>
                </a:solidFill>
                <a:latin typeface="Calibri Light" panose="020F0302020204030204" pitchFamily="34" charset="0"/>
              </a:rPr>
              <a:t>High probability </a:t>
            </a:r>
            <a:r>
              <a:rPr lang="en-US" altLang="en-US" sz="3200" dirty="0" smtClean="0">
                <a:solidFill>
                  <a:schemeClr val="tx1"/>
                </a:solidFill>
                <a:latin typeface="Calibri Light" panose="020F0302020204030204" pitchFamily="34" charset="0"/>
              </a:rPr>
              <a:t>barrier:</a:t>
            </a:r>
            <a:endParaRPr lang="en-US" altLang="en-US" sz="3200" dirty="0">
              <a:solidFill>
                <a:schemeClr val="tx1"/>
              </a:solidFill>
              <a:latin typeface="Calibri Light" panose="020F0302020204030204" pitchFamily="34" charset="0"/>
            </a:endParaRPr>
          </a:p>
          <a:p>
            <a:pPr lvl="1" algn="l" eaLnBrk="1" hangingPunct="1">
              <a:buFont typeface="Arial" panose="020B0604020202020204" pitchFamily="34" charset="0"/>
              <a:buChar char="•"/>
            </a:pPr>
            <a:r>
              <a:rPr lang="en-US" altLang="en-US" sz="2800" dirty="0">
                <a:solidFill>
                  <a:schemeClr val="tx1"/>
                </a:solidFill>
                <a:latin typeface="Calibri Light" panose="020F0302020204030204" pitchFamily="34" charset="0"/>
              </a:rPr>
              <a:t>W</a:t>
            </a:r>
            <a:r>
              <a:rPr lang="en-US" altLang="en-US" sz="2800" dirty="0" smtClean="0">
                <a:solidFill>
                  <a:schemeClr val="tx1"/>
                </a:solidFill>
                <a:latin typeface="Calibri Light" panose="020F0302020204030204" pitchFamily="34" charset="0"/>
              </a:rPr>
              <a:t>ide</a:t>
            </a:r>
            <a:r>
              <a:rPr lang="en-US" altLang="en-US" sz="2800" dirty="0">
                <a:solidFill>
                  <a:schemeClr val="tx1"/>
                </a:solidFill>
                <a:latin typeface="Calibri Light" panose="020F0302020204030204" pitchFamily="34" charset="0"/>
              </a:rPr>
              <a:t>-spread or common barrie</a:t>
            </a:r>
            <a:r>
              <a:rPr lang="en-US" altLang="en-US" sz="2800" dirty="0">
                <a:solidFill>
                  <a:srgbClr val="000000"/>
                </a:solidFill>
                <a:latin typeface="Calibri Light" panose="020F0302020204030204" pitchFamily="34" charset="0"/>
              </a:rPr>
              <a:t>rs that impact </a:t>
            </a:r>
            <a:r>
              <a:rPr lang="en-US" altLang="en-US" sz="2800" b="1" dirty="0">
                <a:solidFill>
                  <a:srgbClr val="000000"/>
                </a:solidFill>
                <a:latin typeface="Calibri Light" panose="020F0302020204030204" pitchFamily="34" charset="0"/>
              </a:rPr>
              <a:t>many students’ </a:t>
            </a:r>
            <a:r>
              <a:rPr lang="en-US" altLang="en-US" sz="2800" dirty="0">
                <a:solidFill>
                  <a:srgbClr val="000000"/>
                </a:solidFill>
                <a:latin typeface="Calibri Light" panose="020F0302020204030204" pitchFamily="34" charset="0"/>
              </a:rPr>
              <a:t>engagement and learning </a:t>
            </a:r>
            <a:r>
              <a:rPr lang="en-US" altLang="en-US" sz="2800" dirty="0">
                <a:solidFill>
                  <a:schemeClr val="tx1"/>
                </a:solidFill>
                <a:latin typeface="Calibri Light" panose="020F0302020204030204" pitchFamily="34" charset="0"/>
              </a:rPr>
              <a:t>(e.g., integrate strategies that support cognitive processing through academic instruction, DI, provide adequate instructional time)</a:t>
            </a:r>
          </a:p>
        </p:txBody>
      </p:sp>
    </p:spTree>
    <p:extLst>
      <p:ext uri="{BB962C8B-B14F-4D97-AF65-F5344CB8AC3E}">
        <p14:creationId xmlns:p14="http://schemas.microsoft.com/office/powerpoint/2010/main" val="36931872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Would you Rather</a:t>
            </a:r>
            <a:endParaRPr lang="en-US" b="1" dirty="0"/>
          </a:p>
        </p:txBody>
      </p:sp>
      <p:sp>
        <p:nvSpPr>
          <p:cNvPr id="3" name="Content Placeholder 2"/>
          <p:cNvSpPr>
            <a:spLocks noGrp="1"/>
          </p:cNvSpPr>
          <p:nvPr>
            <p:ph idx="1"/>
          </p:nvPr>
        </p:nvSpPr>
        <p:spPr>
          <a:xfrm>
            <a:off x="4045593" y="2187994"/>
            <a:ext cx="4856835" cy="4043566"/>
          </a:xfrm>
        </p:spPr>
        <p:txBody>
          <a:bodyPr>
            <a:normAutofit/>
          </a:bodyPr>
          <a:lstStyle/>
          <a:p>
            <a:r>
              <a:rPr lang="en-US" sz="3200" dirty="0" smtClean="0"/>
              <a:t>Name </a:t>
            </a:r>
          </a:p>
          <a:p>
            <a:r>
              <a:rPr lang="en-US" sz="3200" dirty="0" smtClean="0"/>
              <a:t>Answer the question on the card</a:t>
            </a:r>
          </a:p>
          <a:p>
            <a:r>
              <a:rPr lang="en-US" sz="3200" dirty="0" smtClean="0"/>
              <a:t>Invite your partner to answer the same question.</a:t>
            </a:r>
            <a:endParaRPr lang="en-US" sz="32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6144" y="1816767"/>
            <a:ext cx="3284621" cy="3284621"/>
          </a:xfrm>
          <a:prstGeom prst="rect">
            <a:avLst/>
          </a:prstGeom>
        </p:spPr>
      </p:pic>
      <p:pic>
        <p:nvPicPr>
          <p:cNvPr id="6" name="Picture 5"/>
          <p:cNvPicPr>
            <a:picLocks noChangeAspect="1"/>
          </p:cNvPicPr>
          <p:nvPr/>
        </p:nvPicPr>
        <p:blipFill>
          <a:blip r:embed="rId4"/>
          <a:stretch>
            <a:fillRect/>
          </a:stretch>
        </p:blipFill>
        <p:spPr>
          <a:xfrm>
            <a:off x="7924712" y="42823"/>
            <a:ext cx="1181275" cy="824664"/>
          </a:xfrm>
          <a:prstGeom prst="rect">
            <a:avLst/>
          </a:prstGeom>
        </p:spPr>
      </p:pic>
    </p:spTree>
    <p:extLst>
      <p:ext uri="{BB962C8B-B14F-4D97-AF65-F5344CB8AC3E}">
        <p14:creationId xmlns:p14="http://schemas.microsoft.com/office/powerpoint/2010/main" val="25399131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549274" y="132200"/>
            <a:ext cx="8042275" cy="1108075"/>
          </a:xfrm>
        </p:spPr>
        <p:txBody>
          <a:bodyPr>
            <a:normAutofit/>
          </a:bodyPr>
          <a:lstStyle/>
          <a:p>
            <a:r>
              <a:rPr lang="en-US" altLang="en-US" b="1" dirty="0" smtClean="0">
                <a:solidFill>
                  <a:srgbClr val="000000"/>
                </a:solidFill>
                <a:cs typeface="Garamond" pitchFamily="18" charset="0"/>
              </a:rPr>
              <a:t>Buckets of Barriers</a:t>
            </a:r>
          </a:p>
        </p:txBody>
      </p:sp>
      <p:sp>
        <p:nvSpPr>
          <p:cNvPr id="29699" name="Content Placeholder 2"/>
          <p:cNvSpPr>
            <a:spLocks noGrp="1"/>
          </p:cNvSpPr>
          <p:nvPr>
            <p:ph idx="1"/>
          </p:nvPr>
        </p:nvSpPr>
        <p:spPr>
          <a:xfrm>
            <a:off x="549275" y="1371600"/>
            <a:ext cx="8042275" cy="4343400"/>
          </a:xfrm>
        </p:spPr>
        <p:txBody>
          <a:bodyPr>
            <a:normAutofit/>
          </a:bodyPr>
          <a:lstStyle/>
          <a:p>
            <a:r>
              <a:rPr lang="en-US" altLang="en-US" sz="2800" dirty="0" smtClean="0"/>
              <a:t>High Intensity </a:t>
            </a:r>
          </a:p>
          <a:p>
            <a:pPr lvl="1"/>
            <a:r>
              <a:rPr lang="en-US" altLang="en-US" sz="2400" dirty="0" smtClean="0"/>
              <a:t>Instruction</a:t>
            </a:r>
          </a:p>
          <a:p>
            <a:pPr lvl="1"/>
            <a:r>
              <a:rPr lang="en-US" altLang="en-US" sz="2400" dirty="0" smtClean="0"/>
              <a:t>Curriculum</a:t>
            </a:r>
          </a:p>
          <a:p>
            <a:pPr lvl="1"/>
            <a:r>
              <a:rPr lang="en-US" altLang="en-US" sz="2400" dirty="0" smtClean="0"/>
              <a:t>Environment</a:t>
            </a:r>
          </a:p>
          <a:p>
            <a:pPr lvl="1"/>
            <a:r>
              <a:rPr lang="en-US" altLang="en-US" sz="2400" dirty="0" smtClean="0"/>
              <a:t>Learner</a:t>
            </a:r>
            <a:endParaRPr lang="en-US" altLang="en-US" sz="2800" dirty="0" smtClean="0"/>
          </a:p>
          <a:p>
            <a:r>
              <a:rPr lang="en-US" altLang="en-US" sz="2800" dirty="0" smtClean="0"/>
              <a:t>High Probability </a:t>
            </a:r>
          </a:p>
          <a:p>
            <a:pPr lvl="1"/>
            <a:r>
              <a:rPr lang="en-US" altLang="en-US" sz="2400" dirty="0" smtClean="0"/>
              <a:t>Instruction</a:t>
            </a:r>
          </a:p>
          <a:p>
            <a:pPr lvl="1"/>
            <a:r>
              <a:rPr lang="en-US" altLang="en-US" sz="2400" dirty="0" smtClean="0"/>
              <a:t>Curriculum</a:t>
            </a:r>
          </a:p>
          <a:p>
            <a:pPr lvl="1"/>
            <a:r>
              <a:rPr lang="en-US" altLang="en-US" sz="2400" dirty="0" smtClean="0"/>
              <a:t>Environment</a:t>
            </a:r>
          </a:p>
          <a:p>
            <a:pPr lvl="1"/>
            <a:r>
              <a:rPr lang="en-US" altLang="en-US" sz="2400" dirty="0" smtClean="0"/>
              <a:t>Learner</a:t>
            </a:r>
            <a:endParaRPr lang="en-US" altLang="en-US" sz="2800" dirty="0" smtClean="0"/>
          </a:p>
        </p:txBody>
      </p:sp>
      <p:sp>
        <p:nvSpPr>
          <p:cNvPr id="4" name="TextBox 3"/>
          <p:cNvSpPr txBox="1"/>
          <p:nvPr/>
        </p:nvSpPr>
        <p:spPr>
          <a:xfrm>
            <a:off x="6172200" y="2895600"/>
            <a:ext cx="1905000" cy="1570038"/>
          </a:xfrm>
          <a:prstGeom prst="rect">
            <a:avLst/>
          </a:prstGeom>
          <a:noFill/>
        </p:spPr>
        <p:txBody>
          <a:bodyPr>
            <a:spAutoFit/>
          </a:bodyPr>
          <a:lstStyle/>
          <a:p>
            <a:pPr>
              <a:defRPr/>
            </a:pPr>
            <a:r>
              <a:rPr lang="en-US" sz="3200" dirty="0">
                <a:solidFill>
                  <a:schemeClr val="tx1"/>
                </a:solidFill>
                <a:latin typeface="Calibri Light" panose="020F0302020204030204" pitchFamily="34" charset="0"/>
              </a:rPr>
              <a:t>Across </a:t>
            </a:r>
          </a:p>
          <a:p>
            <a:pPr>
              <a:defRPr/>
            </a:pPr>
            <a:r>
              <a:rPr lang="en-US" sz="3200" dirty="0">
                <a:solidFill>
                  <a:schemeClr val="tx1"/>
                </a:solidFill>
                <a:latin typeface="Calibri Light" panose="020F0302020204030204" pitchFamily="34" charset="0"/>
              </a:rPr>
              <a:t>Multiple </a:t>
            </a:r>
          </a:p>
          <a:p>
            <a:pPr>
              <a:defRPr/>
            </a:pPr>
            <a:r>
              <a:rPr lang="en-US" sz="3200" dirty="0">
                <a:solidFill>
                  <a:schemeClr val="tx1"/>
                </a:solidFill>
                <a:latin typeface="Calibri Light" panose="020F0302020204030204" pitchFamily="34" charset="0"/>
              </a:rPr>
              <a:t>Domains</a:t>
            </a:r>
          </a:p>
        </p:txBody>
      </p:sp>
      <p:sp>
        <p:nvSpPr>
          <p:cNvPr id="5" name="Right Brace 4"/>
          <p:cNvSpPr/>
          <p:nvPr/>
        </p:nvSpPr>
        <p:spPr>
          <a:xfrm>
            <a:off x="3505200" y="1371600"/>
            <a:ext cx="2590800" cy="4495800"/>
          </a:xfrm>
          <a:prstGeom prst="rightBrace">
            <a:avLst>
              <a:gd name="adj1" fmla="val 8333"/>
              <a:gd name="adj2" fmla="val 49342"/>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latin typeface="Calibri Light" panose="020F0302020204030204" pitchFamily="34" charset="0"/>
            </a:endParaRPr>
          </a:p>
        </p:txBody>
      </p:sp>
      <p:pic>
        <p:nvPicPr>
          <p:cNvPr id="29702"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21248" y="126999"/>
            <a:ext cx="2155724" cy="2455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74345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304801" y="791484"/>
            <a:ext cx="4343400" cy="653141"/>
          </a:xfrm>
        </p:spPr>
        <p:txBody>
          <a:bodyPr>
            <a:noAutofit/>
          </a:bodyPr>
          <a:lstStyle/>
          <a:p>
            <a:r>
              <a:rPr lang="en-US" altLang="en-US" sz="4000" dirty="0" smtClean="0">
                <a:solidFill>
                  <a:srgbClr val="000000"/>
                </a:solidFill>
                <a:cs typeface="Garamond" pitchFamily="18" charset="0"/>
              </a:rPr>
              <a:t>High Intensity</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51769358"/>
              </p:ext>
            </p:extLst>
          </p:nvPr>
        </p:nvGraphicFramePr>
        <p:xfrm>
          <a:off x="304800" y="1665287"/>
          <a:ext cx="4175124" cy="2308225"/>
        </p:xfrm>
        <a:graphic>
          <a:graphicData uri="http://schemas.openxmlformats.org/drawingml/2006/table">
            <a:tbl>
              <a:tblPr firstRow="1" bandRow="1">
                <a:tableStyleId>{5C22544A-7EE6-4342-B048-85BDC9FD1C3A}</a:tableStyleId>
              </a:tblPr>
              <a:tblGrid>
                <a:gridCol w="1043781"/>
                <a:gridCol w="1013619"/>
                <a:gridCol w="1073943"/>
                <a:gridCol w="1043781"/>
              </a:tblGrid>
              <a:tr h="263834">
                <a:tc>
                  <a:txBody>
                    <a:bodyPr/>
                    <a:lstStyle/>
                    <a:p>
                      <a:pPr algn="ctr"/>
                      <a:r>
                        <a:rPr lang="en-US" sz="1100" dirty="0" smtClean="0">
                          <a:solidFill>
                            <a:srgbClr val="000000"/>
                          </a:solidFill>
                          <a:latin typeface="Calibri Light" panose="020F0302020204030204" pitchFamily="34" charset="0"/>
                        </a:rPr>
                        <a:t>Instruction</a:t>
                      </a:r>
                      <a:endParaRPr lang="en-US" sz="1100" dirty="0">
                        <a:solidFill>
                          <a:srgbClr val="000000"/>
                        </a:solidFill>
                        <a:latin typeface="Calibri Light" panose="020F0302020204030204" pitchFamily="34" charset="0"/>
                      </a:endParaRPr>
                    </a:p>
                  </a:txBody>
                  <a:tcPr marT="45726" marB="45726"/>
                </a:tc>
                <a:tc>
                  <a:txBody>
                    <a:bodyPr/>
                    <a:lstStyle/>
                    <a:p>
                      <a:pPr algn="ctr"/>
                      <a:r>
                        <a:rPr lang="en-US" sz="1100" dirty="0" smtClean="0">
                          <a:solidFill>
                            <a:srgbClr val="000000"/>
                          </a:solidFill>
                          <a:latin typeface="Calibri Light" panose="020F0302020204030204" pitchFamily="34" charset="0"/>
                        </a:rPr>
                        <a:t>Curriculum</a:t>
                      </a:r>
                      <a:endParaRPr lang="en-US" sz="1100" dirty="0">
                        <a:solidFill>
                          <a:srgbClr val="000000"/>
                        </a:solidFill>
                        <a:latin typeface="Calibri Light" panose="020F0302020204030204" pitchFamily="34" charset="0"/>
                      </a:endParaRPr>
                    </a:p>
                  </a:txBody>
                  <a:tcPr marT="45726" marB="45726"/>
                </a:tc>
                <a:tc>
                  <a:txBody>
                    <a:bodyPr/>
                    <a:lstStyle/>
                    <a:p>
                      <a:pPr algn="ctr"/>
                      <a:r>
                        <a:rPr lang="en-US" sz="1100" dirty="0" smtClean="0">
                          <a:solidFill>
                            <a:srgbClr val="000000"/>
                          </a:solidFill>
                          <a:latin typeface="Calibri Light" panose="020F0302020204030204" pitchFamily="34" charset="0"/>
                        </a:rPr>
                        <a:t>Environment</a:t>
                      </a:r>
                      <a:endParaRPr lang="en-US" sz="1100" dirty="0">
                        <a:solidFill>
                          <a:srgbClr val="000000"/>
                        </a:solidFill>
                        <a:latin typeface="Calibri Light" panose="020F0302020204030204" pitchFamily="34" charset="0"/>
                      </a:endParaRPr>
                    </a:p>
                  </a:txBody>
                  <a:tcPr marT="45726" marB="45726"/>
                </a:tc>
                <a:tc>
                  <a:txBody>
                    <a:bodyPr/>
                    <a:lstStyle/>
                    <a:p>
                      <a:pPr algn="ctr"/>
                      <a:r>
                        <a:rPr lang="en-US" sz="1100" dirty="0" smtClean="0">
                          <a:solidFill>
                            <a:srgbClr val="000000"/>
                          </a:solidFill>
                          <a:latin typeface="Calibri Light" panose="020F0302020204030204" pitchFamily="34" charset="0"/>
                        </a:rPr>
                        <a:t>Learner</a:t>
                      </a:r>
                      <a:endParaRPr lang="en-US" sz="1100" dirty="0">
                        <a:solidFill>
                          <a:srgbClr val="000000"/>
                        </a:solidFill>
                        <a:latin typeface="Calibri Light" panose="020F0302020204030204" pitchFamily="34" charset="0"/>
                      </a:endParaRPr>
                    </a:p>
                  </a:txBody>
                  <a:tcPr marT="45726" marB="45726"/>
                </a:tc>
              </a:tr>
              <a:tr h="2044391">
                <a:tc>
                  <a:txBody>
                    <a:bodyPr/>
                    <a:lstStyle/>
                    <a:p>
                      <a:endParaRPr lang="en-US" sz="1200" dirty="0">
                        <a:latin typeface="Calibri Light" panose="020F0302020204030204" pitchFamily="34" charset="0"/>
                      </a:endParaRPr>
                    </a:p>
                  </a:txBody>
                  <a:tcPr marT="45726" marB="45726"/>
                </a:tc>
                <a:tc>
                  <a:txBody>
                    <a:bodyPr/>
                    <a:lstStyle/>
                    <a:p>
                      <a:endParaRPr lang="en-US" sz="1200" dirty="0">
                        <a:latin typeface="Calibri Light" panose="020F0302020204030204" pitchFamily="34" charset="0"/>
                      </a:endParaRPr>
                    </a:p>
                  </a:txBody>
                  <a:tcPr marT="45726" marB="45726"/>
                </a:tc>
                <a:tc>
                  <a:txBody>
                    <a:bodyPr/>
                    <a:lstStyle/>
                    <a:p>
                      <a:endParaRPr lang="en-US" sz="1200" dirty="0">
                        <a:latin typeface="Calibri Light" panose="020F0302020204030204" pitchFamily="34" charset="0"/>
                      </a:endParaRPr>
                    </a:p>
                  </a:txBody>
                  <a:tcPr marT="45726" marB="45726"/>
                </a:tc>
                <a:tc>
                  <a:txBody>
                    <a:bodyPr/>
                    <a:lstStyle/>
                    <a:p>
                      <a:endParaRPr lang="en-US" sz="1200" dirty="0">
                        <a:latin typeface="Calibri Light" panose="020F0302020204030204" pitchFamily="34" charset="0"/>
                      </a:endParaRPr>
                    </a:p>
                  </a:txBody>
                  <a:tcPr marT="45726" marB="45726"/>
                </a:tc>
              </a:tr>
            </a:tbl>
          </a:graphicData>
        </a:graphic>
      </p:graphicFrame>
      <p:sp>
        <p:nvSpPr>
          <p:cNvPr id="30740" name="Title 1"/>
          <p:cNvSpPr txBox="1">
            <a:spLocks/>
          </p:cNvSpPr>
          <p:nvPr/>
        </p:nvSpPr>
        <p:spPr bwMode="auto">
          <a:xfrm>
            <a:off x="4800600" y="339725"/>
            <a:ext cx="4114800" cy="1108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spcBef>
                <a:spcPts val="2000"/>
              </a:spcBef>
              <a:buClr>
                <a:srgbClr val="6FB7D7"/>
              </a:buClr>
              <a:buSzPct val="110000"/>
              <a:buFont typeface="Wingdings 2" pitchFamily="18" charset="2"/>
              <a:buChar char=""/>
              <a:defRPr sz="2400">
                <a:solidFill>
                  <a:srgbClr val="402410"/>
                </a:solidFill>
                <a:latin typeface="News Gothic MT" pitchFamily="1" charset="0"/>
                <a:ea typeface="MS PGothic" pitchFamily="34" charset="-128"/>
              </a:defRPr>
            </a:lvl1pPr>
            <a:lvl2pPr marL="742950" indent="-285750" eaLnBrk="0" hangingPunct="0">
              <a:spcBef>
                <a:spcPts val="600"/>
              </a:spcBef>
              <a:buClr>
                <a:srgbClr val="215D77"/>
              </a:buClr>
              <a:buSzPct val="110000"/>
              <a:buFont typeface="Wingdings 2" pitchFamily="18" charset="2"/>
              <a:buChar char=""/>
              <a:defRPr sz="2200">
                <a:solidFill>
                  <a:srgbClr val="402410"/>
                </a:solidFill>
                <a:latin typeface="News Gothic MT" pitchFamily="1" charset="0"/>
                <a:ea typeface="MS PGothic" pitchFamily="34" charset="-128"/>
              </a:defRPr>
            </a:lvl2pPr>
            <a:lvl3pPr marL="1143000" indent="-228600" eaLnBrk="0" hangingPunct="0">
              <a:spcBef>
                <a:spcPts val="600"/>
              </a:spcBef>
              <a:buClr>
                <a:srgbClr val="6FB7D7"/>
              </a:buClr>
              <a:buSzPct val="110000"/>
              <a:buFont typeface="Wingdings 2" pitchFamily="18" charset="2"/>
              <a:buChar char=""/>
              <a:defRPr sz="2000">
                <a:solidFill>
                  <a:srgbClr val="402410"/>
                </a:solidFill>
                <a:latin typeface="News Gothic MT" pitchFamily="1" charset="0"/>
                <a:ea typeface="MS PGothic" pitchFamily="34" charset="-128"/>
              </a:defRPr>
            </a:lvl3pPr>
            <a:lvl4pPr marL="1600200" indent="-228600" eaLnBrk="0" hangingPunct="0">
              <a:spcBef>
                <a:spcPts val="600"/>
              </a:spcBef>
              <a:buClr>
                <a:srgbClr val="215D77"/>
              </a:buClr>
              <a:buSzPct val="110000"/>
              <a:buFont typeface="Wingdings 2" pitchFamily="18" charset="2"/>
              <a:buChar char=""/>
              <a:defRPr>
                <a:solidFill>
                  <a:srgbClr val="402410"/>
                </a:solidFill>
                <a:latin typeface="News Gothic MT" pitchFamily="1" charset="0"/>
                <a:ea typeface="MS PGothic" pitchFamily="34" charset="-128"/>
              </a:defRPr>
            </a:lvl4pPr>
            <a:lvl5pPr marL="2057400" indent="-228600" eaLnBrk="0" hangingPunct="0">
              <a:spcBef>
                <a:spcPts val="600"/>
              </a:spcBef>
              <a:buClr>
                <a:srgbClr val="6FB7D7"/>
              </a:buClr>
              <a:buSzPct val="110000"/>
              <a:buFont typeface="Wingdings 2" pitchFamily="18" charset="2"/>
              <a:buChar char=""/>
              <a:defRPr>
                <a:solidFill>
                  <a:srgbClr val="402410"/>
                </a:solidFill>
                <a:latin typeface="News Gothic MT" pitchFamily="1" charset="0"/>
                <a:ea typeface="MS PGothic" pitchFamily="34" charset="-128"/>
              </a:defRPr>
            </a:lvl5pPr>
            <a:lvl6pPr marL="25146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6pPr>
            <a:lvl7pPr marL="29718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7pPr>
            <a:lvl8pPr marL="34290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8pPr>
            <a:lvl9pPr marL="38862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9pPr>
          </a:lstStyle>
          <a:p>
            <a:pPr algn="ctr">
              <a:spcBef>
                <a:spcPct val="0"/>
              </a:spcBef>
              <a:buClrTx/>
              <a:buSzTx/>
              <a:buFontTx/>
              <a:buNone/>
            </a:pPr>
            <a:r>
              <a:rPr lang="en-US" altLang="en-US" sz="4000" dirty="0">
                <a:solidFill>
                  <a:srgbClr val="000000"/>
                </a:solidFill>
                <a:latin typeface="+mj-lt"/>
              </a:rPr>
              <a:t>High Probability</a:t>
            </a:r>
          </a:p>
        </p:txBody>
      </p:sp>
      <p:graphicFrame>
        <p:nvGraphicFramePr>
          <p:cNvPr id="6" name="Content Placeholder 3"/>
          <p:cNvGraphicFramePr>
            <a:graphicFrameLocks/>
          </p:cNvGraphicFramePr>
          <p:nvPr/>
        </p:nvGraphicFramePr>
        <p:xfrm>
          <a:off x="4648200" y="1663700"/>
          <a:ext cx="4175124" cy="2309813"/>
        </p:xfrm>
        <a:graphic>
          <a:graphicData uri="http://schemas.openxmlformats.org/drawingml/2006/table">
            <a:tbl>
              <a:tblPr firstRow="1" bandRow="1">
                <a:tableStyleId>{5C22544A-7EE6-4342-B048-85BDC9FD1C3A}</a:tableStyleId>
              </a:tblPr>
              <a:tblGrid>
                <a:gridCol w="1043781"/>
                <a:gridCol w="1043781"/>
                <a:gridCol w="1043781"/>
                <a:gridCol w="1043781"/>
              </a:tblGrid>
              <a:tr h="259062">
                <a:tc>
                  <a:txBody>
                    <a:bodyPr/>
                    <a:lstStyle/>
                    <a:p>
                      <a:pPr algn="ctr"/>
                      <a:r>
                        <a:rPr lang="en-US" sz="1100" dirty="0" smtClean="0">
                          <a:solidFill>
                            <a:srgbClr val="000000"/>
                          </a:solidFill>
                          <a:latin typeface="Calibri Light" panose="020F0302020204030204" pitchFamily="34" charset="0"/>
                        </a:rPr>
                        <a:t>Instruction</a:t>
                      </a:r>
                      <a:endParaRPr lang="en-US" sz="1100" dirty="0">
                        <a:solidFill>
                          <a:srgbClr val="000000"/>
                        </a:solidFill>
                        <a:latin typeface="Calibri Light" panose="020F0302020204030204" pitchFamily="34" charset="0"/>
                      </a:endParaRPr>
                    </a:p>
                  </a:txBody>
                  <a:tcPr marT="45711" marB="45711"/>
                </a:tc>
                <a:tc>
                  <a:txBody>
                    <a:bodyPr/>
                    <a:lstStyle/>
                    <a:p>
                      <a:pPr algn="ctr"/>
                      <a:r>
                        <a:rPr lang="en-US" sz="1100" dirty="0" smtClean="0">
                          <a:solidFill>
                            <a:srgbClr val="000000"/>
                          </a:solidFill>
                          <a:latin typeface="Calibri Light" panose="020F0302020204030204" pitchFamily="34" charset="0"/>
                        </a:rPr>
                        <a:t>Curriculum</a:t>
                      </a:r>
                      <a:endParaRPr lang="en-US" sz="1100" dirty="0">
                        <a:solidFill>
                          <a:srgbClr val="000000"/>
                        </a:solidFill>
                        <a:latin typeface="Calibri Light" panose="020F0302020204030204" pitchFamily="34" charset="0"/>
                      </a:endParaRPr>
                    </a:p>
                  </a:txBody>
                  <a:tcPr marT="45711" marB="45711"/>
                </a:tc>
                <a:tc>
                  <a:txBody>
                    <a:bodyPr/>
                    <a:lstStyle/>
                    <a:p>
                      <a:pPr algn="ctr"/>
                      <a:r>
                        <a:rPr lang="en-US" sz="1100" dirty="0" smtClean="0">
                          <a:solidFill>
                            <a:srgbClr val="000000"/>
                          </a:solidFill>
                          <a:latin typeface="Calibri Light" panose="020F0302020204030204" pitchFamily="34" charset="0"/>
                        </a:rPr>
                        <a:t>Environment</a:t>
                      </a:r>
                      <a:endParaRPr lang="en-US" sz="1100" dirty="0">
                        <a:solidFill>
                          <a:srgbClr val="000000"/>
                        </a:solidFill>
                        <a:latin typeface="Calibri Light" panose="020F0302020204030204" pitchFamily="34" charset="0"/>
                      </a:endParaRPr>
                    </a:p>
                  </a:txBody>
                  <a:tcPr marT="45711" marB="45711"/>
                </a:tc>
                <a:tc>
                  <a:txBody>
                    <a:bodyPr/>
                    <a:lstStyle/>
                    <a:p>
                      <a:pPr algn="ctr"/>
                      <a:r>
                        <a:rPr lang="en-US" sz="1100" dirty="0" smtClean="0">
                          <a:solidFill>
                            <a:srgbClr val="000000"/>
                          </a:solidFill>
                          <a:latin typeface="Calibri Light" panose="020F0302020204030204" pitchFamily="34" charset="0"/>
                        </a:rPr>
                        <a:t>Learner</a:t>
                      </a:r>
                      <a:endParaRPr lang="en-US" sz="1100" dirty="0">
                        <a:solidFill>
                          <a:srgbClr val="000000"/>
                        </a:solidFill>
                        <a:latin typeface="Calibri Light" panose="020F0302020204030204" pitchFamily="34" charset="0"/>
                      </a:endParaRPr>
                    </a:p>
                  </a:txBody>
                  <a:tcPr marT="45711" marB="45711"/>
                </a:tc>
              </a:tr>
              <a:tr h="2050751">
                <a:tc>
                  <a:txBody>
                    <a:bodyPr/>
                    <a:lstStyle/>
                    <a:p>
                      <a:endParaRPr lang="en-US" sz="1200" dirty="0">
                        <a:latin typeface="Calibri Light" panose="020F0302020204030204" pitchFamily="34" charset="0"/>
                      </a:endParaRPr>
                    </a:p>
                  </a:txBody>
                  <a:tcPr marT="45711" marB="45711"/>
                </a:tc>
                <a:tc>
                  <a:txBody>
                    <a:bodyPr/>
                    <a:lstStyle/>
                    <a:p>
                      <a:endParaRPr lang="en-US" sz="1200" dirty="0">
                        <a:latin typeface="Calibri Light" panose="020F0302020204030204" pitchFamily="34" charset="0"/>
                      </a:endParaRPr>
                    </a:p>
                  </a:txBody>
                  <a:tcPr marT="45711" marB="45711"/>
                </a:tc>
                <a:tc>
                  <a:txBody>
                    <a:bodyPr/>
                    <a:lstStyle/>
                    <a:p>
                      <a:endParaRPr lang="en-US" sz="1200" dirty="0">
                        <a:latin typeface="Calibri Light" panose="020F0302020204030204" pitchFamily="34" charset="0"/>
                      </a:endParaRPr>
                    </a:p>
                  </a:txBody>
                  <a:tcPr marT="45711" marB="45711"/>
                </a:tc>
                <a:tc>
                  <a:txBody>
                    <a:bodyPr/>
                    <a:lstStyle/>
                    <a:p>
                      <a:endParaRPr lang="en-US" sz="1200" dirty="0">
                        <a:latin typeface="Calibri Light" panose="020F0302020204030204" pitchFamily="34" charset="0"/>
                      </a:endParaRPr>
                    </a:p>
                  </a:txBody>
                  <a:tcPr marT="45711" marB="45711"/>
                </a:tc>
              </a:tr>
            </a:tbl>
          </a:graphicData>
        </a:graphic>
      </p:graphicFrame>
      <p:pic>
        <p:nvPicPr>
          <p:cNvPr id="13" name="Picture 12"/>
          <p:cNvPicPr>
            <a:picLocks noChangeAspect="1"/>
          </p:cNvPicPr>
          <p:nvPr/>
        </p:nvPicPr>
        <p:blipFill>
          <a:blip r:embed="rId3"/>
          <a:stretch>
            <a:fillRect/>
          </a:stretch>
        </p:blipFill>
        <p:spPr>
          <a:xfrm>
            <a:off x="7924712" y="10739"/>
            <a:ext cx="1181275" cy="824664"/>
          </a:xfrm>
          <a:prstGeom prst="rect">
            <a:avLst/>
          </a:prstGeom>
        </p:spPr>
      </p:pic>
      <p:pic>
        <p:nvPicPr>
          <p:cNvPr id="3" name="Picture 2"/>
          <p:cNvPicPr>
            <a:picLocks noChangeAspect="1"/>
          </p:cNvPicPr>
          <p:nvPr/>
        </p:nvPicPr>
        <p:blipFill>
          <a:blip r:embed="rId4"/>
          <a:stretch>
            <a:fillRect/>
          </a:stretch>
        </p:blipFill>
        <p:spPr>
          <a:xfrm>
            <a:off x="3163408" y="4180548"/>
            <a:ext cx="2840067" cy="2656668"/>
          </a:xfrm>
          <a:prstGeom prst="rect">
            <a:avLst/>
          </a:prstGeom>
        </p:spPr>
      </p:pic>
    </p:spTree>
    <p:extLst>
      <p:ext uri="{BB962C8B-B14F-4D97-AF65-F5344CB8AC3E}">
        <p14:creationId xmlns:p14="http://schemas.microsoft.com/office/powerpoint/2010/main" val="2910017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304801" y="791484"/>
            <a:ext cx="4343400" cy="653141"/>
          </a:xfrm>
        </p:spPr>
        <p:txBody>
          <a:bodyPr>
            <a:noAutofit/>
          </a:bodyPr>
          <a:lstStyle/>
          <a:p>
            <a:r>
              <a:rPr lang="en-US" altLang="en-US" sz="4000" dirty="0" smtClean="0">
                <a:solidFill>
                  <a:srgbClr val="000000"/>
                </a:solidFill>
                <a:cs typeface="Garamond" pitchFamily="18" charset="0"/>
              </a:rPr>
              <a:t>High Intensity</a:t>
            </a:r>
          </a:p>
        </p:txBody>
      </p:sp>
      <p:graphicFrame>
        <p:nvGraphicFramePr>
          <p:cNvPr id="4" name="Content Placeholder 3"/>
          <p:cNvGraphicFramePr>
            <a:graphicFrameLocks noGrp="1"/>
          </p:cNvGraphicFramePr>
          <p:nvPr>
            <p:ph idx="1"/>
          </p:nvPr>
        </p:nvGraphicFramePr>
        <p:xfrm>
          <a:off x="304800" y="1665288"/>
          <a:ext cx="4175124" cy="2266950"/>
        </p:xfrm>
        <a:graphic>
          <a:graphicData uri="http://schemas.openxmlformats.org/drawingml/2006/table">
            <a:tbl>
              <a:tblPr firstRow="1" bandRow="1">
                <a:tableStyleId>{5C22544A-7EE6-4342-B048-85BDC9FD1C3A}</a:tableStyleId>
              </a:tblPr>
              <a:tblGrid>
                <a:gridCol w="1043781"/>
                <a:gridCol w="1013619"/>
                <a:gridCol w="1073943"/>
                <a:gridCol w="1043781"/>
              </a:tblGrid>
              <a:tr h="259116">
                <a:tc>
                  <a:txBody>
                    <a:bodyPr/>
                    <a:lstStyle/>
                    <a:p>
                      <a:pPr algn="ctr"/>
                      <a:r>
                        <a:rPr lang="en-US" sz="1100" dirty="0" smtClean="0">
                          <a:solidFill>
                            <a:srgbClr val="000000"/>
                          </a:solidFill>
                          <a:latin typeface="Calibri Light" panose="020F0302020204030204" pitchFamily="34" charset="0"/>
                        </a:rPr>
                        <a:t>Instruction</a:t>
                      </a:r>
                      <a:endParaRPr lang="en-US" sz="1100" dirty="0">
                        <a:solidFill>
                          <a:srgbClr val="000000"/>
                        </a:solidFill>
                        <a:latin typeface="Calibri Light" panose="020F0302020204030204" pitchFamily="34" charset="0"/>
                      </a:endParaRPr>
                    </a:p>
                  </a:txBody>
                  <a:tcPr marT="45726" marB="45726"/>
                </a:tc>
                <a:tc>
                  <a:txBody>
                    <a:bodyPr/>
                    <a:lstStyle/>
                    <a:p>
                      <a:pPr algn="ctr"/>
                      <a:r>
                        <a:rPr lang="en-US" sz="1100" dirty="0" smtClean="0">
                          <a:solidFill>
                            <a:srgbClr val="000000"/>
                          </a:solidFill>
                          <a:latin typeface="Calibri Light" panose="020F0302020204030204" pitchFamily="34" charset="0"/>
                        </a:rPr>
                        <a:t>Curriculum</a:t>
                      </a:r>
                      <a:endParaRPr lang="en-US" sz="1100" dirty="0">
                        <a:solidFill>
                          <a:srgbClr val="000000"/>
                        </a:solidFill>
                        <a:latin typeface="Calibri Light" panose="020F0302020204030204" pitchFamily="34" charset="0"/>
                      </a:endParaRPr>
                    </a:p>
                  </a:txBody>
                  <a:tcPr marT="45726" marB="45726"/>
                </a:tc>
                <a:tc>
                  <a:txBody>
                    <a:bodyPr/>
                    <a:lstStyle/>
                    <a:p>
                      <a:pPr algn="ctr"/>
                      <a:r>
                        <a:rPr lang="en-US" sz="1100" dirty="0" smtClean="0">
                          <a:solidFill>
                            <a:srgbClr val="000000"/>
                          </a:solidFill>
                          <a:latin typeface="Calibri Light" panose="020F0302020204030204" pitchFamily="34" charset="0"/>
                        </a:rPr>
                        <a:t>Environment</a:t>
                      </a:r>
                      <a:endParaRPr lang="en-US" sz="1100" dirty="0">
                        <a:solidFill>
                          <a:srgbClr val="000000"/>
                        </a:solidFill>
                        <a:latin typeface="Calibri Light" panose="020F0302020204030204" pitchFamily="34" charset="0"/>
                      </a:endParaRPr>
                    </a:p>
                  </a:txBody>
                  <a:tcPr marT="45726" marB="45726"/>
                </a:tc>
                <a:tc>
                  <a:txBody>
                    <a:bodyPr/>
                    <a:lstStyle/>
                    <a:p>
                      <a:pPr algn="ctr"/>
                      <a:r>
                        <a:rPr lang="en-US" sz="1100" dirty="0" smtClean="0">
                          <a:solidFill>
                            <a:srgbClr val="000000"/>
                          </a:solidFill>
                          <a:latin typeface="Calibri Light" panose="020F0302020204030204" pitchFamily="34" charset="0"/>
                        </a:rPr>
                        <a:t>Learner</a:t>
                      </a:r>
                      <a:endParaRPr lang="en-US" sz="1100" dirty="0">
                        <a:solidFill>
                          <a:srgbClr val="000000"/>
                        </a:solidFill>
                        <a:latin typeface="Calibri Light" panose="020F0302020204030204" pitchFamily="34" charset="0"/>
                      </a:endParaRPr>
                    </a:p>
                  </a:txBody>
                  <a:tcPr marT="45726" marB="45726"/>
                </a:tc>
              </a:tr>
              <a:tr h="2007834">
                <a:tc>
                  <a:txBody>
                    <a:bodyPr/>
                    <a:lstStyle/>
                    <a:p>
                      <a:endParaRPr lang="en-US" sz="1200" dirty="0">
                        <a:latin typeface="Calibri Light" panose="020F0302020204030204" pitchFamily="34" charset="0"/>
                      </a:endParaRPr>
                    </a:p>
                  </a:txBody>
                  <a:tcPr marT="45726" marB="45726"/>
                </a:tc>
                <a:tc>
                  <a:txBody>
                    <a:bodyPr/>
                    <a:lstStyle/>
                    <a:p>
                      <a:endParaRPr lang="en-US" sz="1200" dirty="0">
                        <a:latin typeface="Calibri Light" panose="020F0302020204030204" pitchFamily="34" charset="0"/>
                      </a:endParaRPr>
                    </a:p>
                  </a:txBody>
                  <a:tcPr marT="45726" marB="45726"/>
                </a:tc>
                <a:tc>
                  <a:txBody>
                    <a:bodyPr/>
                    <a:lstStyle/>
                    <a:p>
                      <a:endParaRPr lang="en-US" sz="1200" dirty="0">
                        <a:latin typeface="Calibri Light" panose="020F0302020204030204" pitchFamily="34" charset="0"/>
                      </a:endParaRPr>
                    </a:p>
                  </a:txBody>
                  <a:tcPr marT="45726" marB="45726"/>
                </a:tc>
                <a:tc>
                  <a:txBody>
                    <a:bodyPr/>
                    <a:lstStyle/>
                    <a:p>
                      <a:endParaRPr lang="en-US" sz="1200" dirty="0">
                        <a:latin typeface="Calibri Light" panose="020F0302020204030204" pitchFamily="34" charset="0"/>
                      </a:endParaRPr>
                    </a:p>
                  </a:txBody>
                  <a:tcPr marT="45726" marB="45726"/>
                </a:tc>
              </a:tr>
            </a:tbl>
          </a:graphicData>
        </a:graphic>
      </p:graphicFrame>
      <p:sp>
        <p:nvSpPr>
          <p:cNvPr id="30740" name="Title 1"/>
          <p:cNvSpPr txBox="1">
            <a:spLocks/>
          </p:cNvSpPr>
          <p:nvPr/>
        </p:nvSpPr>
        <p:spPr bwMode="auto">
          <a:xfrm>
            <a:off x="4800600" y="339725"/>
            <a:ext cx="4114800" cy="1108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spcBef>
                <a:spcPts val="2000"/>
              </a:spcBef>
              <a:buClr>
                <a:srgbClr val="6FB7D7"/>
              </a:buClr>
              <a:buSzPct val="110000"/>
              <a:buFont typeface="Wingdings 2" pitchFamily="18" charset="2"/>
              <a:buChar char=""/>
              <a:defRPr sz="2400">
                <a:solidFill>
                  <a:srgbClr val="402410"/>
                </a:solidFill>
                <a:latin typeface="News Gothic MT" pitchFamily="1" charset="0"/>
                <a:ea typeface="MS PGothic" pitchFamily="34" charset="-128"/>
              </a:defRPr>
            </a:lvl1pPr>
            <a:lvl2pPr marL="742950" indent="-285750" eaLnBrk="0" hangingPunct="0">
              <a:spcBef>
                <a:spcPts val="600"/>
              </a:spcBef>
              <a:buClr>
                <a:srgbClr val="215D77"/>
              </a:buClr>
              <a:buSzPct val="110000"/>
              <a:buFont typeface="Wingdings 2" pitchFamily="18" charset="2"/>
              <a:buChar char=""/>
              <a:defRPr sz="2200">
                <a:solidFill>
                  <a:srgbClr val="402410"/>
                </a:solidFill>
                <a:latin typeface="News Gothic MT" pitchFamily="1" charset="0"/>
                <a:ea typeface="MS PGothic" pitchFamily="34" charset="-128"/>
              </a:defRPr>
            </a:lvl2pPr>
            <a:lvl3pPr marL="1143000" indent="-228600" eaLnBrk="0" hangingPunct="0">
              <a:spcBef>
                <a:spcPts val="600"/>
              </a:spcBef>
              <a:buClr>
                <a:srgbClr val="6FB7D7"/>
              </a:buClr>
              <a:buSzPct val="110000"/>
              <a:buFont typeface="Wingdings 2" pitchFamily="18" charset="2"/>
              <a:buChar char=""/>
              <a:defRPr sz="2000">
                <a:solidFill>
                  <a:srgbClr val="402410"/>
                </a:solidFill>
                <a:latin typeface="News Gothic MT" pitchFamily="1" charset="0"/>
                <a:ea typeface="MS PGothic" pitchFamily="34" charset="-128"/>
              </a:defRPr>
            </a:lvl3pPr>
            <a:lvl4pPr marL="1600200" indent="-228600" eaLnBrk="0" hangingPunct="0">
              <a:spcBef>
                <a:spcPts val="600"/>
              </a:spcBef>
              <a:buClr>
                <a:srgbClr val="215D77"/>
              </a:buClr>
              <a:buSzPct val="110000"/>
              <a:buFont typeface="Wingdings 2" pitchFamily="18" charset="2"/>
              <a:buChar char=""/>
              <a:defRPr>
                <a:solidFill>
                  <a:srgbClr val="402410"/>
                </a:solidFill>
                <a:latin typeface="News Gothic MT" pitchFamily="1" charset="0"/>
                <a:ea typeface="MS PGothic" pitchFamily="34" charset="-128"/>
              </a:defRPr>
            </a:lvl4pPr>
            <a:lvl5pPr marL="2057400" indent="-228600" eaLnBrk="0" hangingPunct="0">
              <a:spcBef>
                <a:spcPts val="600"/>
              </a:spcBef>
              <a:buClr>
                <a:srgbClr val="6FB7D7"/>
              </a:buClr>
              <a:buSzPct val="110000"/>
              <a:buFont typeface="Wingdings 2" pitchFamily="18" charset="2"/>
              <a:buChar char=""/>
              <a:defRPr>
                <a:solidFill>
                  <a:srgbClr val="402410"/>
                </a:solidFill>
                <a:latin typeface="News Gothic MT" pitchFamily="1" charset="0"/>
                <a:ea typeface="MS PGothic" pitchFamily="34" charset="-128"/>
              </a:defRPr>
            </a:lvl5pPr>
            <a:lvl6pPr marL="25146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6pPr>
            <a:lvl7pPr marL="29718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7pPr>
            <a:lvl8pPr marL="34290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8pPr>
            <a:lvl9pPr marL="3886200" indent="-228600" eaLnBrk="0" fontAlgn="base" hangingPunct="0">
              <a:spcBef>
                <a:spcPts val="600"/>
              </a:spcBef>
              <a:spcAft>
                <a:spcPct val="0"/>
              </a:spcAft>
              <a:buClr>
                <a:srgbClr val="6FB7D7"/>
              </a:buClr>
              <a:buSzPct val="110000"/>
              <a:buFont typeface="Wingdings 2" pitchFamily="18" charset="2"/>
              <a:buChar char=""/>
              <a:defRPr>
                <a:solidFill>
                  <a:srgbClr val="402410"/>
                </a:solidFill>
                <a:latin typeface="News Gothic MT" pitchFamily="1" charset="0"/>
                <a:ea typeface="MS PGothic" pitchFamily="34" charset="-128"/>
              </a:defRPr>
            </a:lvl9pPr>
          </a:lstStyle>
          <a:p>
            <a:pPr algn="ctr">
              <a:spcBef>
                <a:spcPct val="0"/>
              </a:spcBef>
              <a:buClrTx/>
              <a:buSzTx/>
              <a:buFontTx/>
              <a:buNone/>
            </a:pPr>
            <a:r>
              <a:rPr lang="en-US" altLang="en-US" sz="4000" dirty="0">
                <a:solidFill>
                  <a:srgbClr val="000000"/>
                </a:solidFill>
                <a:latin typeface="+mj-lt"/>
              </a:rPr>
              <a:t>High Probability</a:t>
            </a:r>
          </a:p>
        </p:txBody>
      </p:sp>
      <p:graphicFrame>
        <p:nvGraphicFramePr>
          <p:cNvPr id="6" name="Content Placeholder 3"/>
          <p:cNvGraphicFramePr>
            <a:graphicFrameLocks/>
          </p:cNvGraphicFramePr>
          <p:nvPr/>
        </p:nvGraphicFramePr>
        <p:xfrm>
          <a:off x="4648200" y="1663700"/>
          <a:ext cx="4175124" cy="2309813"/>
        </p:xfrm>
        <a:graphic>
          <a:graphicData uri="http://schemas.openxmlformats.org/drawingml/2006/table">
            <a:tbl>
              <a:tblPr firstRow="1" bandRow="1">
                <a:tableStyleId>{5C22544A-7EE6-4342-B048-85BDC9FD1C3A}</a:tableStyleId>
              </a:tblPr>
              <a:tblGrid>
                <a:gridCol w="1043781"/>
                <a:gridCol w="1043781"/>
                <a:gridCol w="1043781"/>
                <a:gridCol w="1043781"/>
              </a:tblGrid>
              <a:tr h="259062">
                <a:tc>
                  <a:txBody>
                    <a:bodyPr/>
                    <a:lstStyle/>
                    <a:p>
                      <a:pPr algn="ctr"/>
                      <a:r>
                        <a:rPr lang="en-US" sz="1100" dirty="0" smtClean="0">
                          <a:solidFill>
                            <a:srgbClr val="000000"/>
                          </a:solidFill>
                          <a:latin typeface="Calibri Light" panose="020F0302020204030204" pitchFamily="34" charset="0"/>
                        </a:rPr>
                        <a:t>Instruction</a:t>
                      </a:r>
                      <a:endParaRPr lang="en-US" sz="1100" dirty="0">
                        <a:solidFill>
                          <a:srgbClr val="000000"/>
                        </a:solidFill>
                        <a:latin typeface="Calibri Light" panose="020F0302020204030204" pitchFamily="34" charset="0"/>
                      </a:endParaRPr>
                    </a:p>
                  </a:txBody>
                  <a:tcPr marT="45711" marB="45711"/>
                </a:tc>
                <a:tc>
                  <a:txBody>
                    <a:bodyPr/>
                    <a:lstStyle/>
                    <a:p>
                      <a:pPr algn="ctr"/>
                      <a:r>
                        <a:rPr lang="en-US" sz="1100" dirty="0" smtClean="0">
                          <a:solidFill>
                            <a:srgbClr val="000000"/>
                          </a:solidFill>
                          <a:latin typeface="Calibri Light" panose="020F0302020204030204" pitchFamily="34" charset="0"/>
                        </a:rPr>
                        <a:t>Curriculum</a:t>
                      </a:r>
                      <a:endParaRPr lang="en-US" sz="1100" dirty="0">
                        <a:solidFill>
                          <a:srgbClr val="000000"/>
                        </a:solidFill>
                        <a:latin typeface="Calibri Light" panose="020F0302020204030204" pitchFamily="34" charset="0"/>
                      </a:endParaRPr>
                    </a:p>
                  </a:txBody>
                  <a:tcPr marT="45711" marB="45711"/>
                </a:tc>
                <a:tc>
                  <a:txBody>
                    <a:bodyPr/>
                    <a:lstStyle/>
                    <a:p>
                      <a:pPr algn="ctr"/>
                      <a:r>
                        <a:rPr lang="en-US" sz="1100" dirty="0" smtClean="0">
                          <a:solidFill>
                            <a:srgbClr val="000000"/>
                          </a:solidFill>
                          <a:latin typeface="Calibri Light" panose="020F0302020204030204" pitchFamily="34" charset="0"/>
                        </a:rPr>
                        <a:t>Environment</a:t>
                      </a:r>
                      <a:endParaRPr lang="en-US" sz="1100" dirty="0">
                        <a:solidFill>
                          <a:srgbClr val="000000"/>
                        </a:solidFill>
                        <a:latin typeface="Calibri Light" panose="020F0302020204030204" pitchFamily="34" charset="0"/>
                      </a:endParaRPr>
                    </a:p>
                  </a:txBody>
                  <a:tcPr marT="45711" marB="45711"/>
                </a:tc>
                <a:tc>
                  <a:txBody>
                    <a:bodyPr/>
                    <a:lstStyle/>
                    <a:p>
                      <a:pPr algn="ctr"/>
                      <a:r>
                        <a:rPr lang="en-US" sz="1100" dirty="0" smtClean="0">
                          <a:solidFill>
                            <a:srgbClr val="000000"/>
                          </a:solidFill>
                          <a:latin typeface="Calibri Light" panose="020F0302020204030204" pitchFamily="34" charset="0"/>
                        </a:rPr>
                        <a:t>Learner</a:t>
                      </a:r>
                      <a:endParaRPr lang="en-US" sz="1100" dirty="0">
                        <a:solidFill>
                          <a:srgbClr val="000000"/>
                        </a:solidFill>
                        <a:latin typeface="Calibri Light" panose="020F0302020204030204" pitchFamily="34" charset="0"/>
                      </a:endParaRPr>
                    </a:p>
                  </a:txBody>
                  <a:tcPr marT="45711" marB="45711"/>
                </a:tc>
              </a:tr>
              <a:tr h="2050751">
                <a:tc>
                  <a:txBody>
                    <a:bodyPr/>
                    <a:lstStyle/>
                    <a:p>
                      <a:endParaRPr lang="en-US" sz="1200" dirty="0">
                        <a:latin typeface="Calibri Light" panose="020F0302020204030204" pitchFamily="34" charset="0"/>
                      </a:endParaRPr>
                    </a:p>
                  </a:txBody>
                  <a:tcPr marT="45711" marB="45711"/>
                </a:tc>
                <a:tc>
                  <a:txBody>
                    <a:bodyPr/>
                    <a:lstStyle/>
                    <a:p>
                      <a:endParaRPr lang="en-US" sz="1200" dirty="0">
                        <a:latin typeface="Calibri Light" panose="020F0302020204030204" pitchFamily="34" charset="0"/>
                      </a:endParaRPr>
                    </a:p>
                  </a:txBody>
                  <a:tcPr marT="45711" marB="45711"/>
                </a:tc>
                <a:tc>
                  <a:txBody>
                    <a:bodyPr/>
                    <a:lstStyle/>
                    <a:p>
                      <a:endParaRPr lang="en-US" sz="1200" dirty="0">
                        <a:latin typeface="Calibri Light" panose="020F0302020204030204" pitchFamily="34" charset="0"/>
                      </a:endParaRPr>
                    </a:p>
                  </a:txBody>
                  <a:tcPr marT="45711" marB="45711"/>
                </a:tc>
                <a:tc>
                  <a:txBody>
                    <a:bodyPr/>
                    <a:lstStyle/>
                    <a:p>
                      <a:endParaRPr lang="en-US" sz="1200" dirty="0">
                        <a:latin typeface="Calibri Light" panose="020F0302020204030204" pitchFamily="34" charset="0"/>
                      </a:endParaRPr>
                    </a:p>
                  </a:txBody>
                  <a:tcPr marT="45711" marB="45711"/>
                </a:tc>
              </a:tr>
            </a:tbl>
          </a:graphicData>
        </a:graphic>
      </p:graphicFrame>
      <p:sp>
        <p:nvSpPr>
          <p:cNvPr id="57381" name="TextBox 2"/>
          <p:cNvSpPr txBox="1">
            <a:spLocks noChangeArrowheads="1"/>
          </p:cNvSpPr>
          <p:nvPr/>
        </p:nvSpPr>
        <p:spPr bwMode="auto">
          <a:xfrm>
            <a:off x="1066800" y="4114800"/>
            <a:ext cx="28956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4000">
                <a:solidFill>
                  <a:srgbClr val="FFFF00"/>
                </a:solidFill>
                <a:latin typeface="Flareserif821 BT" charset="0"/>
                <a:ea typeface="MS PGothic" pitchFamily="34" charset="-128"/>
              </a:defRPr>
            </a:lvl1pPr>
            <a:lvl2pPr marL="742950" indent="-285750" eaLnBrk="0" hangingPunct="0">
              <a:defRPr sz="4000">
                <a:solidFill>
                  <a:srgbClr val="FFFF00"/>
                </a:solidFill>
                <a:latin typeface="Flareserif821 BT" charset="0"/>
                <a:ea typeface="MS PGothic" pitchFamily="34" charset="-128"/>
              </a:defRPr>
            </a:lvl2pPr>
            <a:lvl3pPr marL="1143000" indent="-228600" eaLnBrk="0" hangingPunct="0">
              <a:defRPr sz="4000">
                <a:solidFill>
                  <a:srgbClr val="FFFF00"/>
                </a:solidFill>
                <a:latin typeface="Flareserif821 BT" charset="0"/>
                <a:ea typeface="MS PGothic" pitchFamily="34" charset="-128"/>
              </a:defRPr>
            </a:lvl3pPr>
            <a:lvl4pPr marL="1600200" indent="-228600" eaLnBrk="0" hangingPunct="0">
              <a:defRPr sz="4000">
                <a:solidFill>
                  <a:srgbClr val="FFFF00"/>
                </a:solidFill>
                <a:latin typeface="Flareserif821 BT" charset="0"/>
                <a:ea typeface="MS PGothic" pitchFamily="34" charset="-128"/>
              </a:defRPr>
            </a:lvl4pPr>
            <a:lvl5pPr marL="2057400" indent="-228600" eaLnBrk="0" hangingPunct="0">
              <a:defRPr sz="4000">
                <a:solidFill>
                  <a:srgbClr val="FFFF00"/>
                </a:solidFill>
                <a:latin typeface="Flareserif821 BT" charset="0"/>
                <a:ea typeface="MS PGothic" pitchFamily="34" charset="-128"/>
              </a:defRPr>
            </a:lvl5pPr>
            <a:lvl6pPr marL="2514600" indent="-228600" eaLnBrk="0" fontAlgn="base" hangingPunct="0">
              <a:spcBef>
                <a:spcPct val="0"/>
              </a:spcBef>
              <a:spcAft>
                <a:spcPct val="0"/>
              </a:spcAft>
              <a:defRPr sz="4000">
                <a:solidFill>
                  <a:srgbClr val="FFFF00"/>
                </a:solidFill>
                <a:latin typeface="Flareserif821 BT" charset="0"/>
                <a:ea typeface="MS PGothic" pitchFamily="34" charset="-128"/>
              </a:defRPr>
            </a:lvl6pPr>
            <a:lvl7pPr marL="2971800" indent="-228600" eaLnBrk="0" fontAlgn="base" hangingPunct="0">
              <a:spcBef>
                <a:spcPct val="0"/>
              </a:spcBef>
              <a:spcAft>
                <a:spcPct val="0"/>
              </a:spcAft>
              <a:defRPr sz="4000">
                <a:solidFill>
                  <a:srgbClr val="FFFF00"/>
                </a:solidFill>
                <a:latin typeface="Flareserif821 BT" charset="0"/>
                <a:ea typeface="MS PGothic" pitchFamily="34" charset="-128"/>
              </a:defRPr>
            </a:lvl7pPr>
            <a:lvl8pPr marL="3429000" indent="-228600" eaLnBrk="0" fontAlgn="base" hangingPunct="0">
              <a:spcBef>
                <a:spcPct val="0"/>
              </a:spcBef>
              <a:spcAft>
                <a:spcPct val="0"/>
              </a:spcAft>
              <a:defRPr sz="4000">
                <a:solidFill>
                  <a:srgbClr val="FFFF00"/>
                </a:solidFill>
                <a:latin typeface="Flareserif821 BT" charset="0"/>
                <a:ea typeface="MS PGothic" pitchFamily="34" charset="-128"/>
              </a:defRPr>
            </a:lvl8pPr>
            <a:lvl9pPr marL="3886200" indent="-228600" eaLnBrk="0" fontAlgn="base" hangingPunct="0">
              <a:spcBef>
                <a:spcPct val="0"/>
              </a:spcBef>
              <a:spcAft>
                <a:spcPct val="0"/>
              </a:spcAft>
              <a:defRPr sz="4000">
                <a:solidFill>
                  <a:srgbClr val="FFFF00"/>
                </a:solidFill>
                <a:latin typeface="Flareserif821 BT" charset="0"/>
                <a:ea typeface="MS PGothic" pitchFamily="34" charset="-128"/>
              </a:defRPr>
            </a:lvl9pPr>
          </a:lstStyle>
          <a:p>
            <a:pPr eaLnBrk="1" hangingPunct="1">
              <a:defRPr/>
            </a:pPr>
            <a:r>
              <a:rPr lang="en-US" altLang="en-US" sz="3200" dirty="0" smtClean="0">
                <a:solidFill>
                  <a:srgbClr val="000000"/>
                </a:solidFill>
                <a:latin typeface="+mj-lt"/>
              </a:rPr>
              <a:t>Tier 3 Barriers</a:t>
            </a:r>
          </a:p>
        </p:txBody>
      </p:sp>
      <p:sp>
        <p:nvSpPr>
          <p:cNvPr id="57382" name="TextBox 6"/>
          <p:cNvSpPr txBox="1">
            <a:spLocks noChangeArrowheads="1"/>
          </p:cNvSpPr>
          <p:nvPr/>
        </p:nvSpPr>
        <p:spPr bwMode="auto">
          <a:xfrm>
            <a:off x="4648200" y="4140200"/>
            <a:ext cx="43434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4000">
                <a:solidFill>
                  <a:srgbClr val="FFFF00"/>
                </a:solidFill>
                <a:latin typeface="Flareserif821 BT" charset="0"/>
                <a:ea typeface="MS PGothic" pitchFamily="34" charset="-128"/>
              </a:defRPr>
            </a:lvl1pPr>
            <a:lvl2pPr marL="742950" indent="-285750" eaLnBrk="0" hangingPunct="0">
              <a:defRPr sz="4000">
                <a:solidFill>
                  <a:srgbClr val="FFFF00"/>
                </a:solidFill>
                <a:latin typeface="Flareserif821 BT" charset="0"/>
                <a:ea typeface="MS PGothic" pitchFamily="34" charset="-128"/>
              </a:defRPr>
            </a:lvl2pPr>
            <a:lvl3pPr marL="1143000" indent="-228600" eaLnBrk="0" hangingPunct="0">
              <a:defRPr sz="4000">
                <a:solidFill>
                  <a:srgbClr val="FFFF00"/>
                </a:solidFill>
                <a:latin typeface="Flareserif821 BT" charset="0"/>
                <a:ea typeface="MS PGothic" pitchFamily="34" charset="-128"/>
              </a:defRPr>
            </a:lvl3pPr>
            <a:lvl4pPr marL="1600200" indent="-228600" eaLnBrk="0" hangingPunct="0">
              <a:defRPr sz="4000">
                <a:solidFill>
                  <a:srgbClr val="FFFF00"/>
                </a:solidFill>
                <a:latin typeface="Flareserif821 BT" charset="0"/>
                <a:ea typeface="MS PGothic" pitchFamily="34" charset="-128"/>
              </a:defRPr>
            </a:lvl4pPr>
            <a:lvl5pPr marL="2057400" indent="-228600" eaLnBrk="0" hangingPunct="0">
              <a:defRPr sz="4000">
                <a:solidFill>
                  <a:srgbClr val="FFFF00"/>
                </a:solidFill>
                <a:latin typeface="Flareserif821 BT" charset="0"/>
                <a:ea typeface="MS PGothic" pitchFamily="34" charset="-128"/>
              </a:defRPr>
            </a:lvl5pPr>
            <a:lvl6pPr marL="2514600" indent="-228600" eaLnBrk="0" fontAlgn="base" hangingPunct="0">
              <a:spcBef>
                <a:spcPct val="0"/>
              </a:spcBef>
              <a:spcAft>
                <a:spcPct val="0"/>
              </a:spcAft>
              <a:defRPr sz="4000">
                <a:solidFill>
                  <a:srgbClr val="FFFF00"/>
                </a:solidFill>
                <a:latin typeface="Flareserif821 BT" charset="0"/>
                <a:ea typeface="MS PGothic" pitchFamily="34" charset="-128"/>
              </a:defRPr>
            </a:lvl6pPr>
            <a:lvl7pPr marL="2971800" indent="-228600" eaLnBrk="0" fontAlgn="base" hangingPunct="0">
              <a:spcBef>
                <a:spcPct val="0"/>
              </a:spcBef>
              <a:spcAft>
                <a:spcPct val="0"/>
              </a:spcAft>
              <a:defRPr sz="4000">
                <a:solidFill>
                  <a:srgbClr val="FFFF00"/>
                </a:solidFill>
                <a:latin typeface="Flareserif821 BT" charset="0"/>
                <a:ea typeface="MS PGothic" pitchFamily="34" charset="-128"/>
              </a:defRPr>
            </a:lvl7pPr>
            <a:lvl8pPr marL="3429000" indent="-228600" eaLnBrk="0" fontAlgn="base" hangingPunct="0">
              <a:spcBef>
                <a:spcPct val="0"/>
              </a:spcBef>
              <a:spcAft>
                <a:spcPct val="0"/>
              </a:spcAft>
              <a:defRPr sz="4000">
                <a:solidFill>
                  <a:srgbClr val="FFFF00"/>
                </a:solidFill>
                <a:latin typeface="Flareserif821 BT" charset="0"/>
                <a:ea typeface="MS PGothic" pitchFamily="34" charset="-128"/>
              </a:defRPr>
            </a:lvl8pPr>
            <a:lvl9pPr marL="3886200" indent="-228600" eaLnBrk="0" fontAlgn="base" hangingPunct="0">
              <a:spcBef>
                <a:spcPct val="0"/>
              </a:spcBef>
              <a:spcAft>
                <a:spcPct val="0"/>
              </a:spcAft>
              <a:defRPr sz="4000">
                <a:solidFill>
                  <a:srgbClr val="FFFF00"/>
                </a:solidFill>
                <a:latin typeface="Flareserif821 BT" charset="0"/>
                <a:ea typeface="MS PGothic" pitchFamily="34" charset="-128"/>
              </a:defRPr>
            </a:lvl9pPr>
          </a:lstStyle>
          <a:p>
            <a:pPr eaLnBrk="1" hangingPunct="1">
              <a:defRPr/>
            </a:pPr>
            <a:r>
              <a:rPr lang="en-US" altLang="en-US" sz="3200" dirty="0" smtClean="0">
                <a:solidFill>
                  <a:srgbClr val="000000"/>
                </a:solidFill>
                <a:latin typeface="+mj-lt"/>
              </a:rPr>
              <a:t>Tiers 1 and 2 Barriers</a:t>
            </a:r>
          </a:p>
        </p:txBody>
      </p:sp>
      <p:sp>
        <p:nvSpPr>
          <p:cNvPr id="57383" name="TextBox 7"/>
          <p:cNvSpPr txBox="1">
            <a:spLocks noChangeArrowheads="1"/>
          </p:cNvSpPr>
          <p:nvPr/>
        </p:nvSpPr>
        <p:spPr bwMode="auto">
          <a:xfrm>
            <a:off x="1143000" y="5921375"/>
            <a:ext cx="8077200" cy="708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4000">
                <a:solidFill>
                  <a:srgbClr val="FFFF00"/>
                </a:solidFill>
                <a:latin typeface="Flareserif821 BT" charset="0"/>
                <a:ea typeface="MS PGothic" pitchFamily="34" charset="-128"/>
              </a:defRPr>
            </a:lvl1pPr>
            <a:lvl2pPr marL="742950" indent="-285750" eaLnBrk="0" hangingPunct="0">
              <a:defRPr sz="4000">
                <a:solidFill>
                  <a:srgbClr val="FFFF00"/>
                </a:solidFill>
                <a:latin typeface="Flareserif821 BT" charset="0"/>
                <a:ea typeface="MS PGothic" pitchFamily="34" charset="-128"/>
              </a:defRPr>
            </a:lvl2pPr>
            <a:lvl3pPr marL="1143000" indent="-228600" eaLnBrk="0" hangingPunct="0">
              <a:defRPr sz="4000">
                <a:solidFill>
                  <a:srgbClr val="FFFF00"/>
                </a:solidFill>
                <a:latin typeface="Flareserif821 BT" charset="0"/>
                <a:ea typeface="MS PGothic" pitchFamily="34" charset="-128"/>
              </a:defRPr>
            </a:lvl3pPr>
            <a:lvl4pPr marL="1600200" indent="-228600" eaLnBrk="0" hangingPunct="0">
              <a:defRPr sz="4000">
                <a:solidFill>
                  <a:srgbClr val="FFFF00"/>
                </a:solidFill>
                <a:latin typeface="Flareserif821 BT" charset="0"/>
                <a:ea typeface="MS PGothic" pitchFamily="34" charset="-128"/>
              </a:defRPr>
            </a:lvl4pPr>
            <a:lvl5pPr marL="2057400" indent="-228600" eaLnBrk="0" hangingPunct="0">
              <a:defRPr sz="4000">
                <a:solidFill>
                  <a:srgbClr val="FFFF00"/>
                </a:solidFill>
                <a:latin typeface="Flareserif821 BT" charset="0"/>
                <a:ea typeface="MS PGothic" pitchFamily="34" charset="-128"/>
              </a:defRPr>
            </a:lvl5pPr>
            <a:lvl6pPr marL="2514600" indent="-228600" eaLnBrk="0" fontAlgn="base" hangingPunct="0">
              <a:spcBef>
                <a:spcPct val="0"/>
              </a:spcBef>
              <a:spcAft>
                <a:spcPct val="0"/>
              </a:spcAft>
              <a:defRPr sz="4000">
                <a:solidFill>
                  <a:srgbClr val="FFFF00"/>
                </a:solidFill>
                <a:latin typeface="Flareserif821 BT" charset="0"/>
                <a:ea typeface="MS PGothic" pitchFamily="34" charset="-128"/>
              </a:defRPr>
            </a:lvl6pPr>
            <a:lvl7pPr marL="2971800" indent="-228600" eaLnBrk="0" fontAlgn="base" hangingPunct="0">
              <a:spcBef>
                <a:spcPct val="0"/>
              </a:spcBef>
              <a:spcAft>
                <a:spcPct val="0"/>
              </a:spcAft>
              <a:defRPr sz="4000">
                <a:solidFill>
                  <a:srgbClr val="FFFF00"/>
                </a:solidFill>
                <a:latin typeface="Flareserif821 BT" charset="0"/>
                <a:ea typeface="MS PGothic" pitchFamily="34" charset="-128"/>
              </a:defRPr>
            </a:lvl7pPr>
            <a:lvl8pPr marL="3429000" indent="-228600" eaLnBrk="0" fontAlgn="base" hangingPunct="0">
              <a:spcBef>
                <a:spcPct val="0"/>
              </a:spcBef>
              <a:spcAft>
                <a:spcPct val="0"/>
              </a:spcAft>
              <a:defRPr sz="4000">
                <a:solidFill>
                  <a:srgbClr val="FFFF00"/>
                </a:solidFill>
                <a:latin typeface="Flareserif821 BT" charset="0"/>
                <a:ea typeface="MS PGothic" pitchFamily="34" charset="-128"/>
              </a:defRPr>
            </a:lvl8pPr>
            <a:lvl9pPr marL="3886200" indent="-228600" eaLnBrk="0" fontAlgn="base" hangingPunct="0">
              <a:spcBef>
                <a:spcPct val="0"/>
              </a:spcBef>
              <a:spcAft>
                <a:spcPct val="0"/>
              </a:spcAft>
              <a:defRPr sz="4000">
                <a:solidFill>
                  <a:srgbClr val="FFFF00"/>
                </a:solidFill>
                <a:latin typeface="Flareserif821 BT" charset="0"/>
                <a:ea typeface="MS PGothic" pitchFamily="34" charset="-128"/>
              </a:defRPr>
            </a:lvl9pPr>
          </a:lstStyle>
          <a:p>
            <a:pPr eaLnBrk="1" hangingPunct="1">
              <a:defRPr/>
            </a:pPr>
            <a:r>
              <a:rPr lang="en-US" altLang="en-US" dirty="0" smtClean="0">
                <a:solidFill>
                  <a:srgbClr val="000000"/>
                </a:solidFill>
                <a:latin typeface="+mj-lt"/>
              </a:rPr>
              <a:t>Multi-faceted needs of students</a:t>
            </a:r>
          </a:p>
        </p:txBody>
      </p:sp>
      <p:sp>
        <p:nvSpPr>
          <p:cNvPr id="12" name="Right Brace 11"/>
          <p:cNvSpPr/>
          <p:nvPr/>
        </p:nvSpPr>
        <p:spPr>
          <a:xfrm rot="5400000">
            <a:off x="4018756" y="2737644"/>
            <a:ext cx="1258888" cy="5181600"/>
          </a:xfrm>
          <a:prstGeom prst="rightBrace">
            <a:avLst>
              <a:gd name="adj1" fmla="val 0"/>
              <a:gd name="adj2" fmla="val 50000"/>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latin typeface="Calibri Light" panose="020F0302020204030204" pitchFamily="34" charset="0"/>
            </a:endParaRPr>
          </a:p>
        </p:txBody>
      </p:sp>
    </p:spTree>
    <p:extLst>
      <p:ext uri="{BB962C8B-B14F-4D97-AF65-F5344CB8AC3E}">
        <p14:creationId xmlns:p14="http://schemas.microsoft.com/office/powerpoint/2010/main" val="21710030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833" y="344544"/>
            <a:ext cx="7886700" cy="1325563"/>
          </a:xfrm>
        </p:spPr>
        <p:txBody>
          <a:bodyPr/>
          <a:lstStyle/>
          <a:p>
            <a:r>
              <a:rPr lang="en-US" b="1" dirty="0" smtClean="0"/>
              <a:t>Process to Address Barriers</a:t>
            </a:r>
            <a:endParaRPr lang="en-US" b="1" dirty="0"/>
          </a:p>
        </p:txBody>
      </p:sp>
      <p:sp>
        <p:nvSpPr>
          <p:cNvPr id="3" name="Content Placeholder 2"/>
          <p:cNvSpPr>
            <a:spLocks noGrp="1"/>
          </p:cNvSpPr>
          <p:nvPr>
            <p:ph idx="1"/>
          </p:nvPr>
        </p:nvSpPr>
        <p:spPr>
          <a:xfrm>
            <a:off x="359833" y="1862667"/>
            <a:ext cx="8487834" cy="4826000"/>
          </a:xfrm>
        </p:spPr>
        <p:txBody>
          <a:bodyPr>
            <a:normAutofit/>
          </a:bodyPr>
          <a:lstStyle/>
          <a:p>
            <a:r>
              <a:rPr lang="en-US" sz="3200" dirty="0"/>
              <a:t>Require use of information and data related to students’ strengths, needs, and interests</a:t>
            </a:r>
          </a:p>
          <a:p>
            <a:r>
              <a:rPr lang="en-US" sz="3200" dirty="0" smtClean="0"/>
              <a:t>Determine clear learning goals and objectives</a:t>
            </a:r>
          </a:p>
          <a:p>
            <a:r>
              <a:rPr lang="en-US" sz="3200" dirty="0" smtClean="0"/>
              <a:t>Anticipate high probability and high intensity barriers</a:t>
            </a:r>
          </a:p>
          <a:p>
            <a:r>
              <a:rPr lang="en-US" sz="3200" dirty="0" smtClean="0"/>
              <a:t>Plan options for accessing, interacting, and demonstrating to lessen the impact of barriers </a:t>
            </a:r>
          </a:p>
          <a:p>
            <a:endParaRPr lang="en-US" dirty="0" smtClean="0"/>
          </a:p>
          <a:p>
            <a:pPr marL="0" indent="0">
              <a:buNone/>
            </a:pPr>
            <a:endParaRPr lang="en-US" dirty="0" smtClean="0"/>
          </a:p>
          <a:p>
            <a:endParaRPr lang="en-US" dirty="0" smtClean="0"/>
          </a:p>
          <a:p>
            <a:endParaRPr lang="en-US" dirty="0"/>
          </a:p>
        </p:txBody>
      </p:sp>
      <p:pic>
        <p:nvPicPr>
          <p:cNvPr id="5" name="Picture 2" descr="Problem Solving Process: Problem Identification, Problem Analysis, Intervention Design &amp; Implementation, Response to Instruction/Intervention"/>
          <p:cNvPicPr>
            <a:picLocks noChangeAspect="1" noChangeArrowheads="1"/>
          </p:cNvPicPr>
          <p:nvPr/>
        </p:nvPicPr>
        <p:blipFill>
          <a:blip r:embed="rId2" cstate="print"/>
          <a:srcRect/>
          <a:stretch>
            <a:fillRect/>
          </a:stretch>
        </p:blipFill>
        <p:spPr bwMode="auto">
          <a:xfrm>
            <a:off x="7175500" y="0"/>
            <a:ext cx="1968500" cy="1794076"/>
          </a:xfrm>
          <a:prstGeom prst="rect">
            <a:avLst/>
          </a:prstGeom>
          <a:noFill/>
          <a:ln w="9525">
            <a:noFill/>
            <a:miter lim="800000"/>
            <a:headEnd/>
            <a:tailEnd/>
          </a:ln>
        </p:spPr>
      </p:pic>
    </p:spTree>
    <p:extLst>
      <p:ext uri="{BB962C8B-B14F-4D97-AF65-F5344CB8AC3E}">
        <p14:creationId xmlns:p14="http://schemas.microsoft.com/office/powerpoint/2010/main" val="32209181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00" y="332718"/>
            <a:ext cx="7886700" cy="1325563"/>
          </a:xfrm>
        </p:spPr>
        <p:txBody>
          <a:bodyPr>
            <a:normAutofit/>
          </a:bodyPr>
          <a:lstStyle/>
          <a:p>
            <a:r>
              <a:rPr lang="en-US" b="1" dirty="0"/>
              <a:t>Process to Address </a:t>
            </a:r>
            <a:r>
              <a:rPr lang="en-US" b="1" dirty="0" smtClean="0"/>
              <a:t>Barriers</a:t>
            </a:r>
            <a:br>
              <a:rPr lang="en-US" b="1" dirty="0" smtClean="0"/>
            </a:br>
            <a:r>
              <a:rPr lang="en-US" b="1" dirty="0" smtClean="0"/>
              <a:t>(continued)</a:t>
            </a:r>
            <a:endParaRPr lang="en-US" b="1" dirty="0"/>
          </a:p>
        </p:txBody>
      </p:sp>
      <p:sp>
        <p:nvSpPr>
          <p:cNvPr id="3" name="Content Placeholder 2"/>
          <p:cNvSpPr>
            <a:spLocks noGrp="1"/>
          </p:cNvSpPr>
          <p:nvPr>
            <p:ph idx="1"/>
          </p:nvPr>
        </p:nvSpPr>
        <p:spPr>
          <a:xfrm>
            <a:off x="317500" y="2053168"/>
            <a:ext cx="8826500" cy="4804832"/>
          </a:xfrm>
        </p:spPr>
        <p:txBody>
          <a:bodyPr>
            <a:normAutofit/>
          </a:bodyPr>
          <a:lstStyle/>
          <a:p>
            <a:r>
              <a:rPr lang="en-US" sz="3200" dirty="0" smtClean="0"/>
              <a:t>Design </a:t>
            </a:r>
            <a:r>
              <a:rPr lang="en-US" sz="3200" dirty="0"/>
              <a:t>appropriate strategies and supports into the lesson plan/instructional environment</a:t>
            </a:r>
          </a:p>
          <a:p>
            <a:r>
              <a:rPr lang="en-US" sz="3200" dirty="0" smtClean="0"/>
              <a:t>Ensure </a:t>
            </a:r>
            <a:r>
              <a:rPr lang="en-US" sz="3200" dirty="0"/>
              <a:t>scaffolding to remove barriers to learning</a:t>
            </a:r>
          </a:p>
          <a:p>
            <a:r>
              <a:rPr lang="en-US" sz="3200" dirty="0"/>
              <a:t>Implement instructional plan</a:t>
            </a:r>
          </a:p>
          <a:p>
            <a:r>
              <a:rPr lang="en-US" sz="3200" dirty="0"/>
              <a:t>Evaluate impact </a:t>
            </a:r>
          </a:p>
          <a:p>
            <a:endParaRPr lang="en-US" sz="3200" dirty="0"/>
          </a:p>
          <a:p>
            <a:pPr marL="0" indent="0">
              <a:buNone/>
            </a:pPr>
            <a:r>
              <a:rPr lang="en-US" sz="3200" dirty="0" smtClean="0"/>
              <a:t>Result </a:t>
            </a:r>
            <a:r>
              <a:rPr lang="en-US" sz="3200" dirty="0"/>
              <a:t>in immediate and sustained engagement and improved academic outcomes</a:t>
            </a:r>
          </a:p>
          <a:p>
            <a:endParaRPr lang="en-US" dirty="0"/>
          </a:p>
        </p:txBody>
      </p:sp>
      <p:pic>
        <p:nvPicPr>
          <p:cNvPr id="5" name="Picture 2" descr="Problem Solving Process: Problem Identification, Problem Analysis, Intervention Design &amp; Implementation, Response to Instruction/Intervention"/>
          <p:cNvPicPr>
            <a:picLocks noChangeAspect="1" noChangeArrowheads="1"/>
          </p:cNvPicPr>
          <p:nvPr/>
        </p:nvPicPr>
        <p:blipFill>
          <a:blip r:embed="rId2" cstate="print"/>
          <a:srcRect/>
          <a:stretch>
            <a:fillRect/>
          </a:stretch>
        </p:blipFill>
        <p:spPr bwMode="auto">
          <a:xfrm>
            <a:off x="7175500" y="0"/>
            <a:ext cx="1968500" cy="1794076"/>
          </a:xfrm>
          <a:prstGeom prst="rect">
            <a:avLst/>
          </a:prstGeom>
          <a:noFill/>
          <a:ln w="9525">
            <a:noFill/>
            <a:miter lim="800000"/>
            <a:headEnd/>
            <a:tailEnd/>
          </a:ln>
        </p:spPr>
      </p:pic>
    </p:spTree>
    <p:extLst>
      <p:ext uri="{BB962C8B-B14F-4D97-AF65-F5344CB8AC3E}">
        <p14:creationId xmlns:p14="http://schemas.microsoft.com/office/powerpoint/2010/main" val="25650023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27290" y="227494"/>
            <a:ext cx="8332149" cy="6436016"/>
          </a:xfrm>
          <a:prstGeom prst="rect">
            <a:avLst/>
          </a:prstGeom>
        </p:spPr>
      </p:pic>
      <p:sp>
        <p:nvSpPr>
          <p:cNvPr id="5" name="Right Arrow 4"/>
          <p:cNvSpPr/>
          <p:nvPr/>
        </p:nvSpPr>
        <p:spPr>
          <a:xfrm rot="8500358">
            <a:off x="2526791" y="4563874"/>
            <a:ext cx="815986" cy="5200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Light" panose="020F0302020204030204" pitchFamily="34" charset="0"/>
            </a:endParaRPr>
          </a:p>
        </p:txBody>
      </p:sp>
    </p:spTree>
    <p:extLst>
      <p:ext uri="{BB962C8B-B14F-4D97-AF65-F5344CB8AC3E}">
        <p14:creationId xmlns:p14="http://schemas.microsoft.com/office/powerpoint/2010/main" val="794943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628650" y="493814"/>
            <a:ext cx="3102522" cy="914400"/>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51435" tIns="25718" rIns="51435" bIns="25718" numCol="1" rtlCol="0" anchor="t" anchorCtr="1" compatLnSpc="1">
            <a:prstTxWarp prst="textNoShape">
              <a:avLst/>
            </a:prstTxWarp>
            <a:noAutofit/>
          </a:bodyPr>
          <a:lstStyle/>
          <a:p>
            <a:r>
              <a:rPr lang="en-US" b="1" dirty="0" smtClean="0"/>
              <a:t>Engagement</a:t>
            </a:r>
            <a:endParaRPr lang="en-US" b="1" dirty="0">
              <a:solidFill>
                <a:schemeClr val="bg1"/>
              </a:solidFill>
            </a:endParaRPr>
          </a:p>
        </p:txBody>
      </p:sp>
      <p:sp>
        <p:nvSpPr>
          <p:cNvPr id="8195" name="Rectangle 3"/>
          <p:cNvSpPr>
            <a:spLocks noGrp="1" noChangeArrowheads="1"/>
          </p:cNvSpPr>
          <p:nvPr>
            <p:ph idx="1"/>
          </p:nvPr>
        </p:nvSpPr>
        <p:spPr>
          <a:xfrm>
            <a:off x="0" y="1242516"/>
            <a:ext cx="8515350" cy="4692709"/>
          </a:xfrm>
        </p:spPr>
        <p:txBody>
          <a:bodyPr>
            <a:noAutofit/>
          </a:bodyPr>
          <a:lstStyle/>
          <a:p>
            <a:pPr>
              <a:buFont typeface="Arial"/>
              <a:buChar char="•"/>
            </a:pPr>
            <a:r>
              <a:rPr lang="en-US" sz="3200" dirty="0">
                <a:solidFill>
                  <a:srgbClr val="000000"/>
                </a:solidFill>
              </a:rPr>
              <a:t>Proactively addresses anticipated barriers to increase the effectiveness and efficiency of instructional planning</a:t>
            </a:r>
          </a:p>
          <a:p>
            <a:pPr>
              <a:buFont typeface="Arial"/>
              <a:buChar char="•"/>
            </a:pPr>
            <a:r>
              <a:rPr lang="en-US" sz="3200" dirty="0">
                <a:solidFill>
                  <a:srgbClr val="000000"/>
                </a:solidFill>
              </a:rPr>
              <a:t>Provides options for everyone, engaging and supporting all students</a:t>
            </a:r>
          </a:p>
          <a:p>
            <a:pPr>
              <a:buFont typeface="Arial"/>
              <a:buChar char="•"/>
            </a:pPr>
            <a:r>
              <a:rPr lang="en-US" sz="3200" dirty="0">
                <a:solidFill>
                  <a:srgbClr val="000000"/>
                </a:solidFill>
              </a:rPr>
              <a:t>Increases effectiveness of instruction, reducing the need for remediation and intervention</a:t>
            </a:r>
          </a:p>
        </p:txBody>
      </p:sp>
      <p:sp>
        <p:nvSpPr>
          <p:cNvPr id="2" name="TextBox 1"/>
          <p:cNvSpPr txBox="1"/>
          <p:nvPr/>
        </p:nvSpPr>
        <p:spPr>
          <a:xfrm>
            <a:off x="6735505" y="6378251"/>
            <a:ext cx="184666" cy="369332"/>
          </a:xfrm>
          <a:prstGeom prst="rect">
            <a:avLst/>
          </a:prstGeom>
          <a:noFill/>
        </p:spPr>
        <p:txBody>
          <a:bodyPr wrap="none" rtlCol="0">
            <a:spAutoFit/>
          </a:bodyPr>
          <a:lstStyle/>
          <a:p>
            <a:endParaRPr lang="en-US" dirty="0"/>
          </a:p>
        </p:txBody>
      </p:sp>
      <p:pic>
        <p:nvPicPr>
          <p:cNvPr id="5" name="Picture 4" descr="Screen Shot 2017-09-28 at 1.44.4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2996" y="4763779"/>
            <a:ext cx="3071003" cy="2094220"/>
          </a:xfrm>
          <a:prstGeom prst="rect">
            <a:avLst/>
          </a:prstGeom>
        </p:spPr>
      </p:pic>
    </p:spTree>
    <p:extLst>
      <p:ext uri="{BB962C8B-B14F-4D97-AF65-F5344CB8AC3E}">
        <p14:creationId xmlns:p14="http://schemas.microsoft.com/office/powerpoint/2010/main" val="1992390191"/>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267" y="457200"/>
            <a:ext cx="9399167" cy="1944162"/>
          </a:xfrm>
        </p:spPr>
        <p:txBody>
          <a:bodyPr>
            <a:normAutofit fontScale="90000"/>
          </a:bodyPr>
          <a:lstStyle/>
          <a:p>
            <a:r>
              <a:rPr lang="en-US" sz="4900" b="1" dirty="0" smtClean="0"/>
              <a:t>Provide Multiple Means of Engagement</a:t>
            </a:r>
            <a:r>
              <a:rPr lang="en-US" b="1" dirty="0" smtClean="0"/>
              <a:t/>
            </a:r>
            <a:br>
              <a:rPr lang="en-US" b="1" dirty="0" smtClean="0"/>
            </a:br>
            <a:r>
              <a:rPr lang="en-US" sz="4000" b="1" dirty="0" smtClean="0"/>
              <a:t>Checkpoint </a:t>
            </a:r>
            <a:r>
              <a:rPr lang="en-US" sz="4000" b="1" dirty="0"/>
              <a:t>8.3: </a:t>
            </a:r>
            <a:r>
              <a:rPr lang="en-US" sz="4000" b="1" dirty="0" smtClean="0"/>
              <a:t/>
            </a:r>
            <a:br>
              <a:rPr lang="en-US" sz="4000" b="1" dirty="0" smtClean="0"/>
            </a:br>
            <a:r>
              <a:rPr lang="en-US" sz="4000" b="1" dirty="0" smtClean="0"/>
              <a:t>Foster </a:t>
            </a:r>
            <a:r>
              <a:rPr lang="en-US" sz="4000" b="1" dirty="0"/>
              <a:t>collaboration and community</a:t>
            </a:r>
            <a:r>
              <a:rPr lang="en-US" b="1" dirty="0"/>
              <a:t/>
            </a:r>
            <a:br>
              <a:rPr lang="en-US" b="1" dirty="0"/>
            </a:br>
            <a:endParaRPr lang="en-US" dirty="0"/>
          </a:p>
        </p:txBody>
      </p:sp>
      <p:sp>
        <p:nvSpPr>
          <p:cNvPr id="3" name="Content Placeholder 2"/>
          <p:cNvSpPr>
            <a:spLocks noGrp="1"/>
          </p:cNvSpPr>
          <p:nvPr>
            <p:ph idx="1"/>
          </p:nvPr>
        </p:nvSpPr>
        <p:spPr>
          <a:xfrm>
            <a:off x="186267" y="2096563"/>
            <a:ext cx="8805333" cy="4351338"/>
          </a:xfrm>
        </p:spPr>
        <p:txBody>
          <a:bodyPr>
            <a:normAutofit fontScale="92500"/>
          </a:bodyPr>
          <a:lstStyle/>
          <a:p>
            <a:pPr marL="0" indent="0">
              <a:buNone/>
            </a:pPr>
            <a:r>
              <a:rPr lang="en-US" dirty="0"/>
              <a:t>In the </a:t>
            </a:r>
            <a:r>
              <a:rPr lang="en-US" dirty="0">
                <a:solidFill>
                  <a:srgbClr val="FF0000"/>
                </a:solidFill>
              </a:rPr>
              <a:t>21</a:t>
            </a:r>
            <a:r>
              <a:rPr lang="en-US" baseline="30000" dirty="0">
                <a:solidFill>
                  <a:srgbClr val="FF0000"/>
                </a:solidFill>
              </a:rPr>
              <a:t>st</a:t>
            </a:r>
            <a:r>
              <a:rPr lang="en-US" dirty="0">
                <a:solidFill>
                  <a:srgbClr val="FF0000"/>
                </a:solidFill>
              </a:rPr>
              <a:t> century</a:t>
            </a:r>
            <a:r>
              <a:rPr lang="en-US" dirty="0"/>
              <a:t>, all learners must be able to </a:t>
            </a:r>
            <a:r>
              <a:rPr lang="en-US" dirty="0">
                <a:solidFill>
                  <a:srgbClr val="FF0000"/>
                </a:solidFill>
              </a:rPr>
              <a:t>communicate and collaborate effectively</a:t>
            </a:r>
            <a:r>
              <a:rPr lang="en-US" dirty="0"/>
              <a:t> within a community of learners. This is easier for some than others, but remains a goal for all learners. The distribution of </a:t>
            </a:r>
            <a:r>
              <a:rPr lang="en-US" dirty="0">
                <a:solidFill>
                  <a:srgbClr val="FF0000"/>
                </a:solidFill>
              </a:rPr>
              <a:t>mentoring through peers </a:t>
            </a:r>
            <a:r>
              <a:rPr lang="en-US" dirty="0"/>
              <a:t>can greatly increase the opportunities for one-on-one support. When carefully structured, such </a:t>
            </a:r>
            <a:r>
              <a:rPr lang="en-US" dirty="0">
                <a:solidFill>
                  <a:srgbClr val="FF0000"/>
                </a:solidFill>
              </a:rPr>
              <a:t>peer cooperation </a:t>
            </a:r>
            <a:r>
              <a:rPr lang="en-US" dirty="0"/>
              <a:t>can significantly increase the available support for sustained engagement. </a:t>
            </a:r>
            <a:r>
              <a:rPr lang="en-US" dirty="0">
                <a:solidFill>
                  <a:srgbClr val="FF0000"/>
                </a:solidFill>
              </a:rPr>
              <a:t>Flexible rather than fixed grouping </a:t>
            </a:r>
            <a:r>
              <a:rPr lang="en-US" dirty="0"/>
              <a:t>allows better </a:t>
            </a:r>
            <a:r>
              <a:rPr lang="en-US" dirty="0">
                <a:solidFill>
                  <a:srgbClr val="FF0000"/>
                </a:solidFill>
              </a:rPr>
              <a:t>differentiation </a:t>
            </a:r>
            <a:r>
              <a:rPr lang="en-US" dirty="0"/>
              <a:t>and multiple roles, as well as providing </a:t>
            </a:r>
            <a:r>
              <a:rPr lang="en-US" dirty="0">
                <a:solidFill>
                  <a:srgbClr val="FF0000"/>
                </a:solidFill>
              </a:rPr>
              <a:t>opportunities to learn how to work most effectively with others</a:t>
            </a:r>
            <a:r>
              <a:rPr lang="en-US" dirty="0"/>
              <a:t>. Options should be provided in how learners build and utilize these important skills.</a:t>
            </a:r>
          </a:p>
        </p:txBody>
      </p:sp>
      <p:pic>
        <p:nvPicPr>
          <p:cNvPr id="5" name="Picture 4"/>
          <p:cNvPicPr>
            <a:picLocks noChangeAspect="1"/>
          </p:cNvPicPr>
          <p:nvPr/>
        </p:nvPicPr>
        <p:blipFill>
          <a:blip r:embed="rId2"/>
          <a:stretch>
            <a:fillRect/>
          </a:stretch>
        </p:blipFill>
        <p:spPr>
          <a:xfrm>
            <a:off x="2589376" y="6015379"/>
            <a:ext cx="1914970" cy="640058"/>
          </a:xfrm>
          <a:prstGeom prst="rect">
            <a:avLst/>
          </a:prstGeom>
        </p:spPr>
      </p:pic>
      <p:pic>
        <p:nvPicPr>
          <p:cNvPr id="6" name="Picture 5"/>
          <p:cNvPicPr>
            <a:picLocks noChangeAspect="1"/>
          </p:cNvPicPr>
          <p:nvPr/>
        </p:nvPicPr>
        <p:blipFill>
          <a:blip r:embed="rId3"/>
          <a:stretch>
            <a:fillRect/>
          </a:stretch>
        </p:blipFill>
        <p:spPr>
          <a:xfrm>
            <a:off x="4588933" y="5700044"/>
            <a:ext cx="1757807" cy="1042053"/>
          </a:xfrm>
          <a:prstGeom prst="rect">
            <a:avLst/>
          </a:prstGeom>
        </p:spPr>
      </p:pic>
    </p:spTree>
    <p:extLst>
      <p:ext uri="{BB962C8B-B14F-4D97-AF65-F5344CB8AC3E}">
        <p14:creationId xmlns:p14="http://schemas.microsoft.com/office/powerpoint/2010/main" val="34432276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2777" y="365126"/>
            <a:ext cx="8452555" cy="1325563"/>
          </a:xfrm>
        </p:spPr>
        <p:txBody>
          <a:bodyPr>
            <a:normAutofit/>
          </a:bodyPr>
          <a:lstStyle/>
          <a:p>
            <a:r>
              <a:rPr lang="en-US" b="1" dirty="0"/>
              <a:t>Foster </a:t>
            </a:r>
            <a:r>
              <a:rPr lang="en-US" b="1" dirty="0" smtClean="0"/>
              <a:t>Collaboration </a:t>
            </a:r>
            <a:r>
              <a:rPr lang="en-US" b="1" dirty="0"/>
              <a:t>and </a:t>
            </a:r>
            <a:r>
              <a:rPr lang="en-US" b="1" dirty="0" smtClean="0"/>
              <a:t>Community</a:t>
            </a:r>
            <a:endParaRPr lang="en-US" dirty="0"/>
          </a:p>
        </p:txBody>
      </p:sp>
      <p:sp>
        <p:nvSpPr>
          <p:cNvPr id="3" name="Content Placeholder 2"/>
          <p:cNvSpPr>
            <a:spLocks noGrp="1"/>
          </p:cNvSpPr>
          <p:nvPr>
            <p:ph idx="1"/>
          </p:nvPr>
        </p:nvSpPr>
        <p:spPr/>
        <p:txBody>
          <a:bodyPr>
            <a:normAutofit lnSpcReduction="10000"/>
          </a:bodyPr>
          <a:lstStyle/>
          <a:p>
            <a:r>
              <a:rPr lang="en-US" dirty="0"/>
              <a:t>Construct communities of learners engaged in common interests or activities</a:t>
            </a:r>
          </a:p>
          <a:p>
            <a:r>
              <a:rPr lang="en-US" dirty="0" smtClean="0"/>
              <a:t>Create </a:t>
            </a:r>
            <a:r>
              <a:rPr lang="en-US" dirty="0"/>
              <a:t>expectations for group work (e.g., rubrics, norms, etc.)</a:t>
            </a:r>
          </a:p>
          <a:p>
            <a:r>
              <a:rPr lang="en-US" dirty="0" smtClean="0"/>
              <a:t>Provide </a:t>
            </a:r>
            <a:r>
              <a:rPr lang="en-US" dirty="0"/>
              <a:t>prompts that guide learners in when and how to ask peers and/or teachers for help</a:t>
            </a:r>
          </a:p>
          <a:p>
            <a:r>
              <a:rPr lang="en-US" dirty="0"/>
              <a:t>Encourage and support opportunities for peer interactions and supports (e.g., peer-tutors</a:t>
            </a:r>
            <a:r>
              <a:rPr lang="en-US" dirty="0" smtClean="0"/>
              <a:t>)</a:t>
            </a:r>
          </a:p>
          <a:p>
            <a:r>
              <a:rPr lang="en-US" dirty="0"/>
              <a:t>Create cooperative learning groups with clear goals, roles, and responsibilities </a:t>
            </a:r>
          </a:p>
          <a:p>
            <a:pPr marL="0" indent="0">
              <a:buNone/>
            </a:pPr>
            <a:endParaRPr lang="en-US" dirty="0"/>
          </a:p>
        </p:txBody>
      </p:sp>
    </p:spTree>
    <p:extLst>
      <p:ext uri="{BB962C8B-B14F-4D97-AF65-F5344CB8AC3E}">
        <p14:creationId xmlns:p14="http://schemas.microsoft.com/office/powerpoint/2010/main" val="20184777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698" y="281043"/>
            <a:ext cx="7886700" cy="1325563"/>
          </a:xfrm>
        </p:spPr>
        <p:txBody>
          <a:bodyPr/>
          <a:lstStyle/>
          <a:p>
            <a:r>
              <a:rPr lang="en-US" b="1" dirty="0" smtClean="0"/>
              <a:t>Flexible Grouping</a:t>
            </a:r>
            <a:endParaRPr lang="en-US" b="1" dirty="0"/>
          </a:p>
        </p:txBody>
      </p:sp>
      <p:sp>
        <p:nvSpPr>
          <p:cNvPr id="3" name="Content Placeholder 2"/>
          <p:cNvSpPr>
            <a:spLocks noGrp="1"/>
          </p:cNvSpPr>
          <p:nvPr>
            <p:ph idx="1"/>
          </p:nvPr>
        </p:nvSpPr>
        <p:spPr>
          <a:xfrm>
            <a:off x="148698" y="1690689"/>
            <a:ext cx="4242549" cy="4351338"/>
          </a:xfrm>
        </p:spPr>
        <p:txBody>
          <a:bodyPr>
            <a:normAutofit/>
          </a:bodyPr>
          <a:lstStyle/>
          <a:p>
            <a:r>
              <a:rPr lang="en-US" dirty="0" smtClean="0"/>
              <a:t>Purpose is to deliver instruction in a variety of ways in to maximize student success.</a:t>
            </a:r>
          </a:p>
          <a:p>
            <a:r>
              <a:rPr lang="en-US" dirty="0" smtClean="0"/>
              <a:t>Teachers </a:t>
            </a:r>
            <a:r>
              <a:rPr lang="en-US" dirty="0"/>
              <a:t>are discovering that </a:t>
            </a:r>
            <a:r>
              <a:rPr lang="en-US" dirty="0" smtClean="0"/>
              <a:t>utilizing flexible grouping in </a:t>
            </a:r>
            <a:r>
              <a:rPr lang="en-US" dirty="0"/>
              <a:t>a variety of ways throughout the school day actually makes their job </a:t>
            </a:r>
            <a:r>
              <a:rPr lang="en-US" dirty="0" smtClean="0"/>
              <a:t>easier.</a:t>
            </a:r>
          </a:p>
          <a:p>
            <a:endParaRPr lang="en-US" dirty="0"/>
          </a:p>
        </p:txBody>
      </p:sp>
      <p:pic>
        <p:nvPicPr>
          <p:cNvPr id="5" name="Picture 4"/>
          <p:cNvPicPr>
            <a:picLocks noChangeAspect="1"/>
          </p:cNvPicPr>
          <p:nvPr/>
        </p:nvPicPr>
        <p:blipFill>
          <a:blip r:embed="rId3"/>
          <a:stretch>
            <a:fillRect/>
          </a:stretch>
        </p:blipFill>
        <p:spPr>
          <a:xfrm>
            <a:off x="4485360" y="1973109"/>
            <a:ext cx="4502696" cy="3268292"/>
          </a:xfrm>
          <a:prstGeom prst="rect">
            <a:avLst/>
          </a:prstGeom>
          <a:ln w="12700">
            <a:solidFill>
              <a:schemeClr val="tx1"/>
            </a:solidFill>
          </a:ln>
        </p:spPr>
      </p:pic>
    </p:spTree>
    <p:extLst>
      <p:ext uri="{BB962C8B-B14F-4D97-AF65-F5344CB8AC3E}">
        <p14:creationId xmlns:p14="http://schemas.microsoft.com/office/powerpoint/2010/main" val="2687632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367" y="384678"/>
            <a:ext cx="7886700" cy="1325563"/>
          </a:xfrm>
        </p:spPr>
        <p:txBody>
          <a:bodyPr/>
          <a:lstStyle/>
          <a:p>
            <a:r>
              <a:rPr lang="en-US" b="1" dirty="0" smtClean="0"/>
              <a:t>Learning Objectives</a:t>
            </a:r>
            <a:endParaRPr lang="en-US" b="1" dirty="0"/>
          </a:p>
        </p:txBody>
      </p:sp>
      <p:sp>
        <p:nvSpPr>
          <p:cNvPr id="4" name="Content Placeholder 2"/>
          <p:cNvSpPr txBox="1">
            <a:spLocks/>
          </p:cNvSpPr>
          <p:nvPr/>
        </p:nvSpPr>
        <p:spPr>
          <a:xfrm>
            <a:off x="304367" y="2468459"/>
            <a:ext cx="8763000" cy="4495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smtClean="0">
                <a:latin typeface="Calibri Light" panose="020F0302020204030204" pitchFamily="34" charset="0"/>
              </a:rPr>
              <a:t>Participants will…</a:t>
            </a:r>
          </a:p>
          <a:p>
            <a:r>
              <a:rPr lang="en-US" sz="3200" dirty="0" smtClean="0">
                <a:latin typeface="Calibri Light" panose="020F0302020204030204" pitchFamily="34" charset="0"/>
              </a:rPr>
              <a:t>Consider the goal of Universal Design for Learning (UDL)</a:t>
            </a:r>
          </a:p>
          <a:p>
            <a:r>
              <a:rPr lang="en-US" sz="3200" dirty="0" smtClean="0">
                <a:latin typeface="Calibri Light" panose="020F0302020204030204" pitchFamily="34" charset="0"/>
              </a:rPr>
              <a:t>Increase understanding of flexible grouping 	</a:t>
            </a:r>
          </a:p>
          <a:p>
            <a:r>
              <a:rPr lang="en-US" sz="3200" dirty="0" smtClean="0">
                <a:latin typeface="Calibri Light" panose="020F0302020204030204" pitchFamily="34" charset="0"/>
              </a:rPr>
              <a:t>Apply understanding of flexible grouping</a:t>
            </a:r>
            <a:endParaRPr lang="en-US" sz="3200" dirty="0">
              <a:latin typeface="Calibri Light" panose="020F0302020204030204" pitchFamily="34" charset="0"/>
            </a:endParaRPr>
          </a:p>
          <a:p>
            <a:r>
              <a:rPr lang="en-US" sz="3200" dirty="0" smtClean="0">
                <a:latin typeface="Calibri Light" panose="020F0302020204030204" pitchFamily="34" charset="0"/>
              </a:rPr>
              <a:t>Design environment through UDL </a:t>
            </a:r>
            <a:r>
              <a:rPr lang="en-US" sz="3200" dirty="0">
                <a:latin typeface="Calibri Light" panose="020F0302020204030204" pitchFamily="34" charset="0"/>
              </a:rPr>
              <a:t>p</a:t>
            </a:r>
            <a:r>
              <a:rPr lang="en-US" sz="3200" dirty="0" smtClean="0">
                <a:latin typeface="Calibri Light" panose="020F0302020204030204" pitchFamily="34" charset="0"/>
              </a:rPr>
              <a:t>rinciples</a:t>
            </a:r>
            <a:endParaRPr lang="en-US" sz="3200" dirty="0">
              <a:latin typeface="Calibri Light" panose="020F0302020204030204" pitchFamily="34" charset="0"/>
            </a:endParaRPr>
          </a:p>
        </p:txBody>
      </p:sp>
      <p:pic>
        <p:nvPicPr>
          <p:cNvPr id="3" name="Picture 2"/>
          <p:cNvPicPr>
            <a:picLocks noChangeAspect="1"/>
          </p:cNvPicPr>
          <p:nvPr/>
        </p:nvPicPr>
        <p:blipFill>
          <a:blip r:embed="rId2"/>
          <a:stretch>
            <a:fillRect/>
          </a:stretch>
        </p:blipFill>
        <p:spPr>
          <a:xfrm>
            <a:off x="5770177" y="237067"/>
            <a:ext cx="3119376" cy="2495500"/>
          </a:xfrm>
          <a:prstGeom prst="rect">
            <a:avLst/>
          </a:prstGeom>
          <a:ln w="12700">
            <a:solidFill>
              <a:schemeClr val="tx1"/>
            </a:solidFill>
          </a:ln>
        </p:spPr>
      </p:pic>
    </p:spTree>
    <p:extLst>
      <p:ext uri="{BB962C8B-B14F-4D97-AF65-F5344CB8AC3E}">
        <p14:creationId xmlns:p14="http://schemas.microsoft.com/office/powerpoint/2010/main" val="41919837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Flexible Grouping?</a:t>
            </a:r>
            <a:br>
              <a:rPr lang="en-US" b="1" dirty="0"/>
            </a:br>
            <a:endParaRPr lang="en-US" dirty="0"/>
          </a:p>
        </p:txBody>
      </p:sp>
      <p:sp>
        <p:nvSpPr>
          <p:cNvPr id="3" name="Content Placeholder 2"/>
          <p:cNvSpPr>
            <a:spLocks noGrp="1"/>
          </p:cNvSpPr>
          <p:nvPr>
            <p:ph idx="1"/>
          </p:nvPr>
        </p:nvSpPr>
        <p:spPr>
          <a:xfrm>
            <a:off x="492172" y="1159179"/>
            <a:ext cx="4164888" cy="4908602"/>
          </a:xfrm>
        </p:spPr>
        <p:txBody>
          <a:bodyPr>
            <a:noAutofit/>
          </a:bodyPr>
          <a:lstStyle/>
          <a:p>
            <a:r>
              <a:rPr lang="en-US" dirty="0"/>
              <a:t>A</a:t>
            </a:r>
            <a:r>
              <a:rPr lang="en-US" dirty="0" smtClean="0"/>
              <a:t> </a:t>
            </a:r>
            <a:r>
              <a:rPr lang="en-US" b="1" dirty="0" smtClean="0"/>
              <a:t>temporary way </a:t>
            </a:r>
            <a:r>
              <a:rPr lang="en-US" dirty="0" smtClean="0"/>
              <a:t>for students to collaborate in a variety of configurations depending upon activity and learning outcomes.</a:t>
            </a:r>
          </a:p>
          <a:p>
            <a:r>
              <a:rPr lang="en-US" dirty="0" smtClean="0"/>
              <a:t>In order to promote maximum learning, students need to </a:t>
            </a:r>
            <a:r>
              <a:rPr lang="en-US" b="1" dirty="0" smtClean="0"/>
              <a:t>move frequently </a:t>
            </a:r>
            <a:r>
              <a:rPr lang="en-US" dirty="0" smtClean="0"/>
              <a:t>among groups according to their specific needs.</a:t>
            </a:r>
          </a:p>
          <a:p>
            <a:endParaRPr lang="en-US" sz="1800" dirty="0"/>
          </a:p>
        </p:txBody>
      </p:sp>
      <p:pic>
        <p:nvPicPr>
          <p:cNvPr id="5" name="Picture 4"/>
          <p:cNvPicPr>
            <a:picLocks noChangeAspect="1"/>
          </p:cNvPicPr>
          <p:nvPr/>
        </p:nvPicPr>
        <p:blipFill>
          <a:blip r:embed="rId3"/>
          <a:stretch>
            <a:fillRect/>
          </a:stretch>
        </p:blipFill>
        <p:spPr>
          <a:xfrm>
            <a:off x="5337101" y="1410709"/>
            <a:ext cx="2892498" cy="4170579"/>
          </a:xfrm>
          <a:prstGeom prst="rect">
            <a:avLst/>
          </a:prstGeom>
          <a:ln w="12700">
            <a:solidFill>
              <a:schemeClr val="tx1"/>
            </a:solidFill>
          </a:ln>
        </p:spPr>
      </p:pic>
    </p:spTree>
    <p:extLst>
      <p:ext uri="{BB962C8B-B14F-4D97-AF65-F5344CB8AC3E}">
        <p14:creationId xmlns:p14="http://schemas.microsoft.com/office/powerpoint/2010/main" val="28789812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
            </a:r>
            <a:br>
              <a:rPr lang="en-US" b="1" dirty="0"/>
            </a:br>
            <a:endParaRPr lang="en-US" dirty="0"/>
          </a:p>
        </p:txBody>
      </p:sp>
      <p:sp>
        <p:nvSpPr>
          <p:cNvPr id="3" name="Content Placeholder 2"/>
          <p:cNvSpPr>
            <a:spLocks noGrp="1"/>
          </p:cNvSpPr>
          <p:nvPr>
            <p:ph idx="1"/>
          </p:nvPr>
        </p:nvSpPr>
        <p:spPr>
          <a:xfrm>
            <a:off x="3597992" y="352778"/>
            <a:ext cx="5437853" cy="6505222"/>
          </a:xfrm>
        </p:spPr>
        <p:txBody>
          <a:bodyPr>
            <a:normAutofit/>
          </a:bodyPr>
          <a:lstStyle/>
          <a:p>
            <a:r>
              <a:rPr lang="en-US" dirty="0"/>
              <a:t>I</a:t>
            </a:r>
            <a:r>
              <a:rPr lang="en-US" dirty="0" smtClean="0"/>
              <a:t>t’s a great way to meet the </a:t>
            </a:r>
            <a:r>
              <a:rPr lang="en-US" b="1" dirty="0" smtClean="0"/>
              <a:t>academic, social and emotional </a:t>
            </a:r>
            <a:r>
              <a:rPr lang="en-US" dirty="0" smtClean="0"/>
              <a:t>needs of each student, and it allows the teacher to zero in on any </a:t>
            </a:r>
            <a:r>
              <a:rPr lang="en-US" b="1" dirty="0" smtClean="0"/>
              <a:t>specific needs</a:t>
            </a:r>
            <a:r>
              <a:rPr lang="en-US" dirty="0" smtClean="0"/>
              <a:t> of one student. </a:t>
            </a:r>
          </a:p>
          <a:p>
            <a:r>
              <a:rPr lang="en-US" dirty="0" smtClean="0"/>
              <a:t>It allows students to have the opportunity to </a:t>
            </a:r>
            <a:r>
              <a:rPr lang="en-US" b="1" dirty="0" smtClean="0"/>
              <a:t>work with, and learn from, their peers </a:t>
            </a:r>
            <a:r>
              <a:rPr lang="en-US" dirty="0" smtClean="0"/>
              <a:t>in a way that lets them feel comfortable contributing.  </a:t>
            </a:r>
          </a:p>
          <a:p>
            <a:r>
              <a:rPr lang="en-US" dirty="0"/>
              <a:t>S</a:t>
            </a:r>
            <a:r>
              <a:rPr lang="en-US" dirty="0" smtClean="0"/>
              <a:t>tudents work in a variety of groups, learning to </a:t>
            </a:r>
            <a:r>
              <a:rPr lang="en-US" b="1" dirty="0" smtClean="0"/>
              <a:t>work independently and cooperatively </a:t>
            </a:r>
            <a:r>
              <a:rPr lang="en-US" dirty="0" smtClean="0"/>
              <a:t>with a variety of personalities.</a:t>
            </a:r>
          </a:p>
          <a:p>
            <a:endParaRPr lang="en-US" dirty="0"/>
          </a:p>
        </p:txBody>
      </p:sp>
      <p:pic>
        <p:nvPicPr>
          <p:cNvPr id="4" name="Content Placeholder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616" y="1933584"/>
            <a:ext cx="3436376" cy="2683571"/>
          </a:xfrm>
          <a:prstGeom prst="rect">
            <a:avLst/>
          </a:prstGeom>
          <a:ln w="12700">
            <a:solidFill>
              <a:schemeClr val="tx1"/>
            </a:solidFill>
          </a:ln>
        </p:spPr>
      </p:pic>
    </p:spTree>
    <p:extLst>
      <p:ext uri="{BB962C8B-B14F-4D97-AF65-F5344CB8AC3E}">
        <p14:creationId xmlns:p14="http://schemas.microsoft.com/office/powerpoint/2010/main" val="37276510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420" y="326125"/>
            <a:ext cx="5526075" cy="994172"/>
          </a:xfrm>
        </p:spPr>
        <p:txBody>
          <a:bodyPr>
            <a:normAutofit/>
          </a:bodyPr>
          <a:lstStyle/>
          <a:p>
            <a:r>
              <a:rPr lang="en-US" b="1" dirty="0" smtClean="0"/>
              <a:t>Student Engagement</a:t>
            </a:r>
            <a:endParaRPr lang="en-US" b="1" dirty="0"/>
          </a:p>
        </p:txBody>
      </p:sp>
      <p:sp>
        <p:nvSpPr>
          <p:cNvPr id="3" name="Content Placeholder 2"/>
          <p:cNvSpPr>
            <a:spLocks noGrp="1"/>
          </p:cNvSpPr>
          <p:nvPr>
            <p:ph idx="1"/>
          </p:nvPr>
        </p:nvSpPr>
        <p:spPr>
          <a:xfrm>
            <a:off x="377420" y="1580577"/>
            <a:ext cx="3937907" cy="4772095"/>
          </a:xfrm>
        </p:spPr>
        <p:txBody>
          <a:bodyPr>
            <a:normAutofit lnSpcReduction="10000"/>
          </a:bodyPr>
          <a:lstStyle/>
          <a:p>
            <a:pPr marL="0" indent="0">
              <a:buNone/>
            </a:pPr>
            <a:r>
              <a:rPr lang="en-US" dirty="0">
                <a:solidFill>
                  <a:schemeClr val="tx1"/>
                </a:solidFill>
              </a:rPr>
              <a:t>In education, </a:t>
            </a:r>
            <a:r>
              <a:rPr lang="en-US" b="1" dirty="0">
                <a:solidFill>
                  <a:schemeClr val="tx1"/>
                </a:solidFill>
              </a:rPr>
              <a:t>student engagement</a:t>
            </a:r>
            <a:r>
              <a:rPr lang="en-US" dirty="0">
                <a:solidFill>
                  <a:schemeClr val="tx1"/>
                </a:solidFill>
              </a:rPr>
              <a:t> refers to the degree of attention, curiosity, interest, optimism, and passion that </a:t>
            </a:r>
            <a:r>
              <a:rPr lang="en-US" b="1" dirty="0">
                <a:solidFill>
                  <a:schemeClr val="tx1"/>
                </a:solidFill>
              </a:rPr>
              <a:t>students</a:t>
            </a:r>
            <a:r>
              <a:rPr lang="en-US" dirty="0">
                <a:solidFill>
                  <a:schemeClr val="tx1"/>
                </a:solidFill>
              </a:rPr>
              <a:t> </a:t>
            </a:r>
            <a:r>
              <a:rPr lang="en-US" b="1" dirty="0">
                <a:solidFill>
                  <a:schemeClr val="tx1"/>
                </a:solidFill>
              </a:rPr>
              <a:t>show</a:t>
            </a:r>
            <a:r>
              <a:rPr lang="en-US" dirty="0">
                <a:solidFill>
                  <a:schemeClr val="tx1"/>
                </a:solidFill>
              </a:rPr>
              <a:t> when they are learning or being taught, which extends to the level of </a:t>
            </a:r>
            <a:r>
              <a:rPr lang="en-US" b="1" dirty="0">
                <a:solidFill>
                  <a:schemeClr val="tx1"/>
                </a:solidFill>
              </a:rPr>
              <a:t>motivation </a:t>
            </a:r>
            <a:r>
              <a:rPr lang="en-US" dirty="0">
                <a:solidFill>
                  <a:schemeClr val="tx1"/>
                </a:solidFill>
              </a:rPr>
              <a:t>they have </a:t>
            </a:r>
            <a:r>
              <a:rPr lang="en-US" b="1" dirty="0">
                <a:solidFill>
                  <a:schemeClr val="tx1"/>
                </a:solidFill>
              </a:rPr>
              <a:t>to learn and progress </a:t>
            </a:r>
            <a:r>
              <a:rPr lang="en-US" dirty="0">
                <a:solidFill>
                  <a:schemeClr val="tx1"/>
                </a:solidFill>
              </a:rPr>
              <a:t>in their education.</a:t>
            </a:r>
          </a:p>
          <a:p>
            <a:pPr marL="0" indent="0">
              <a:buNone/>
            </a:pPr>
            <a:r>
              <a:rPr lang="en-US" sz="1800" dirty="0"/>
              <a:t>~The Glossary of Education Reform (2016)</a:t>
            </a:r>
          </a:p>
        </p:txBody>
      </p:sp>
      <p:pic>
        <p:nvPicPr>
          <p:cNvPr id="4" name="Picture 3" descr="Screen Shot 2017-09-07 at 1.11.2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8332" y="1566332"/>
            <a:ext cx="4275667" cy="4360335"/>
          </a:xfrm>
          <a:prstGeom prst="rect">
            <a:avLst/>
          </a:prstGeom>
          <a:ln w="12700">
            <a:solidFill>
              <a:schemeClr val="tx1"/>
            </a:solidFill>
          </a:ln>
        </p:spPr>
      </p:pic>
    </p:spTree>
    <p:extLst>
      <p:ext uri="{BB962C8B-B14F-4D97-AF65-F5344CB8AC3E}">
        <p14:creationId xmlns:p14="http://schemas.microsoft.com/office/powerpoint/2010/main" val="404651295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4549" y="239002"/>
            <a:ext cx="7886700" cy="1325563"/>
          </a:xfrm>
        </p:spPr>
        <p:txBody>
          <a:bodyPr/>
          <a:lstStyle/>
          <a:p>
            <a:r>
              <a:rPr lang="en-US" b="1" dirty="0"/>
              <a:t>Powerful Tool</a:t>
            </a:r>
          </a:p>
        </p:txBody>
      </p:sp>
      <p:sp>
        <p:nvSpPr>
          <p:cNvPr id="6" name="Content Placeholder 5"/>
          <p:cNvSpPr>
            <a:spLocks noGrp="1"/>
          </p:cNvSpPr>
          <p:nvPr>
            <p:ph sz="half" idx="2"/>
          </p:nvPr>
        </p:nvSpPr>
        <p:spPr>
          <a:xfrm>
            <a:off x="4958392" y="385708"/>
            <a:ext cx="3886200" cy="4351338"/>
          </a:xfrm>
        </p:spPr>
        <p:txBody>
          <a:bodyPr>
            <a:noAutofit/>
          </a:bodyPr>
          <a:lstStyle/>
          <a:p>
            <a:r>
              <a:rPr lang="en-US" sz="3200" dirty="0" smtClean="0"/>
              <a:t>Maximizes </a:t>
            </a:r>
            <a:r>
              <a:rPr lang="en-US" sz="3200" dirty="0"/>
              <a:t>the effectiveness of an instructional </a:t>
            </a:r>
            <a:r>
              <a:rPr lang="en-US" sz="3200" dirty="0" smtClean="0"/>
              <a:t>technique </a:t>
            </a:r>
            <a:r>
              <a:rPr lang="en-US" sz="3200" dirty="0"/>
              <a:t>for both </a:t>
            </a:r>
            <a:r>
              <a:rPr lang="en-US" sz="3200" b="1" dirty="0"/>
              <a:t>teaching and classroom </a:t>
            </a:r>
            <a:r>
              <a:rPr lang="en-US" sz="3200" b="1" dirty="0" smtClean="0"/>
              <a:t>management</a:t>
            </a:r>
          </a:p>
          <a:p>
            <a:r>
              <a:rPr lang="en-US" sz="3200" dirty="0" smtClean="0"/>
              <a:t>Done </a:t>
            </a:r>
            <a:r>
              <a:rPr lang="en-US" sz="3200" dirty="0"/>
              <a:t>without </a:t>
            </a:r>
            <a:r>
              <a:rPr lang="en-US" sz="3200" b="1" dirty="0"/>
              <a:t>planning</a:t>
            </a:r>
            <a:r>
              <a:rPr lang="en-US" sz="3200" dirty="0"/>
              <a:t> and careful thought</a:t>
            </a:r>
            <a:r>
              <a:rPr lang="en-US" sz="3200" dirty="0" smtClean="0"/>
              <a:t>, </a:t>
            </a:r>
            <a:r>
              <a:rPr lang="en-US" sz="3200" dirty="0"/>
              <a:t>can </a:t>
            </a:r>
            <a:r>
              <a:rPr lang="en-US" sz="3200" dirty="0" smtClean="0"/>
              <a:t>lead </a:t>
            </a:r>
            <a:r>
              <a:rPr lang="en-US" sz="3200" dirty="0"/>
              <a:t>to inefficient, </a:t>
            </a:r>
            <a:r>
              <a:rPr lang="en-US" sz="3200" dirty="0" smtClean="0"/>
              <a:t>or destructive </a:t>
            </a:r>
            <a:r>
              <a:rPr lang="en-US" sz="3200" dirty="0"/>
              <a:t>use of teacher and student </a:t>
            </a:r>
            <a:r>
              <a:rPr lang="en-US" sz="3200" dirty="0" smtClean="0"/>
              <a:t>time</a:t>
            </a:r>
            <a:endParaRPr lang="en-US" sz="3200" dirty="0"/>
          </a:p>
        </p:txBody>
      </p:sp>
      <p:pic>
        <p:nvPicPr>
          <p:cNvPr id="3" name="Picture 2"/>
          <p:cNvPicPr>
            <a:picLocks noChangeAspect="1"/>
          </p:cNvPicPr>
          <p:nvPr/>
        </p:nvPicPr>
        <p:blipFill>
          <a:blip r:embed="rId2"/>
          <a:stretch>
            <a:fillRect/>
          </a:stretch>
        </p:blipFill>
        <p:spPr>
          <a:xfrm>
            <a:off x="244549" y="2338956"/>
            <a:ext cx="4527476" cy="2659343"/>
          </a:xfrm>
          <a:prstGeom prst="rect">
            <a:avLst/>
          </a:prstGeom>
          <a:ln w="12700">
            <a:solidFill>
              <a:schemeClr val="tx1"/>
            </a:solidFill>
          </a:ln>
        </p:spPr>
      </p:pic>
    </p:spTree>
    <p:extLst>
      <p:ext uri="{BB962C8B-B14F-4D97-AF65-F5344CB8AC3E}">
        <p14:creationId xmlns:p14="http://schemas.microsoft.com/office/powerpoint/2010/main" val="378007850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818290" y="997472"/>
            <a:ext cx="5496909" cy="4772316"/>
          </a:xfrm>
          <a:prstGeom prst="rect">
            <a:avLst/>
          </a:prstGeom>
          <a:ln w="12700">
            <a:solidFill>
              <a:schemeClr val="tx1"/>
            </a:solidFill>
          </a:ln>
        </p:spPr>
      </p:pic>
    </p:spTree>
    <p:extLst>
      <p:ext uri="{BB962C8B-B14F-4D97-AF65-F5344CB8AC3E}">
        <p14:creationId xmlns:p14="http://schemas.microsoft.com/office/powerpoint/2010/main" val="18793597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109" y="312574"/>
            <a:ext cx="7886700" cy="1325563"/>
          </a:xfrm>
        </p:spPr>
        <p:txBody>
          <a:bodyPr/>
          <a:lstStyle/>
          <a:p>
            <a:r>
              <a:rPr lang="en-US" b="1" dirty="0"/>
              <a:t>Teacher-Led Groups</a:t>
            </a:r>
            <a:endParaRPr lang="en-US" dirty="0"/>
          </a:p>
        </p:txBody>
      </p:sp>
      <p:sp>
        <p:nvSpPr>
          <p:cNvPr id="3" name="Content Placeholder 2"/>
          <p:cNvSpPr>
            <a:spLocks noGrp="1"/>
          </p:cNvSpPr>
          <p:nvPr>
            <p:ph idx="1"/>
          </p:nvPr>
        </p:nvSpPr>
        <p:spPr>
          <a:xfrm>
            <a:off x="4572000" y="2690037"/>
            <a:ext cx="4647832" cy="4072270"/>
          </a:xfrm>
        </p:spPr>
        <p:txBody>
          <a:bodyPr>
            <a:normAutofit/>
          </a:bodyPr>
          <a:lstStyle/>
          <a:p>
            <a:r>
              <a:rPr lang="en-US" dirty="0" smtClean="0"/>
              <a:t>Whole-Class </a:t>
            </a:r>
            <a:r>
              <a:rPr lang="en-US" dirty="0"/>
              <a:t>Instruction </a:t>
            </a:r>
          </a:p>
          <a:p>
            <a:r>
              <a:rPr lang="en-US" dirty="0" smtClean="0"/>
              <a:t>Small-Group </a:t>
            </a:r>
            <a:r>
              <a:rPr lang="en-US" dirty="0"/>
              <a:t>Instruction </a:t>
            </a:r>
            <a:endParaRPr lang="en-US" dirty="0" smtClean="0"/>
          </a:p>
          <a:p>
            <a:r>
              <a:rPr lang="en-US" dirty="0" smtClean="0"/>
              <a:t>Students </a:t>
            </a:r>
            <a:r>
              <a:rPr lang="en-US" dirty="0"/>
              <a:t>Working Alone in Teacher-Directed </a:t>
            </a:r>
            <a:r>
              <a:rPr lang="en-US" dirty="0" smtClean="0"/>
              <a:t>Activities</a:t>
            </a:r>
            <a:endParaRPr lang="en-US" dirty="0"/>
          </a:p>
        </p:txBody>
      </p:sp>
      <p:pic>
        <p:nvPicPr>
          <p:cNvPr id="5" name="Picture 4"/>
          <p:cNvPicPr>
            <a:picLocks noChangeAspect="1"/>
          </p:cNvPicPr>
          <p:nvPr/>
        </p:nvPicPr>
        <p:blipFill>
          <a:blip r:embed="rId3"/>
          <a:stretch>
            <a:fillRect/>
          </a:stretch>
        </p:blipFill>
        <p:spPr>
          <a:xfrm>
            <a:off x="231109" y="2137806"/>
            <a:ext cx="4340891" cy="2897409"/>
          </a:xfrm>
          <a:prstGeom prst="rect">
            <a:avLst/>
          </a:prstGeom>
          <a:ln w="12700">
            <a:solidFill>
              <a:schemeClr val="tx1"/>
            </a:solidFill>
          </a:ln>
        </p:spPr>
      </p:pic>
    </p:spTree>
    <p:extLst>
      <p:ext uri="{BB962C8B-B14F-4D97-AF65-F5344CB8AC3E}">
        <p14:creationId xmlns:p14="http://schemas.microsoft.com/office/powerpoint/2010/main" val="157851556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137" y="175072"/>
            <a:ext cx="7886700" cy="1325563"/>
          </a:xfrm>
        </p:spPr>
        <p:txBody>
          <a:bodyPr/>
          <a:lstStyle/>
          <a:p>
            <a:r>
              <a:rPr lang="en-US" b="1" dirty="0" smtClean="0"/>
              <a:t>Teacher-Led Groups</a:t>
            </a:r>
            <a:endParaRPr lang="en-US" b="1" dirty="0"/>
          </a:p>
        </p:txBody>
      </p:sp>
      <p:pic>
        <p:nvPicPr>
          <p:cNvPr id="3" name="Picture 2"/>
          <p:cNvPicPr>
            <a:picLocks noChangeAspect="1"/>
          </p:cNvPicPr>
          <p:nvPr/>
        </p:nvPicPr>
        <p:blipFill>
          <a:blip r:embed="rId2"/>
          <a:stretch>
            <a:fillRect/>
          </a:stretch>
        </p:blipFill>
        <p:spPr>
          <a:xfrm>
            <a:off x="338137" y="2247900"/>
            <a:ext cx="8467725" cy="2362200"/>
          </a:xfrm>
          <a:prstGeom prst="rect">
            <a:avLst/>
          </a:prstGeom>
        </p:spPr>
      </p:pic>
      <p:pic>
        <p:nvPicPr>
          <p:cNvPr id="4" name="Picture 4" descr="Desch, Paula / Helpful Handouts and Workshee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9934" y="101349"/>
            <a:ext cx="846905" cy="89771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6294316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65410"/>
            <a:ext cx="7886700" cy="872061"/>
          </a:xfrm>
        </p:spPr>
        <p:txBody>
          <a:bodyPr/>
          <a:lstStyle/>
          <a:p>
            <a:r>
              <a:rPr lang="en-US" b="1" dirty="0" smtClean="0"/>
              <a:t>3 Learning </a:t>
            </a:r>
            <a:r>
              <a:rPr lang="en-US" b="1" dirty="0"/>
              <a:t>Group Strategies</a:t>
            </a:r>
            <a:endParaRPr lang="en-US" dirty="0"/>
          </a:p>
        </p:txBody>
      </p:sp>
      <p:graphicFrame>
        <p:nvGraphicFramePr>
          <p:cNvPr id="3" name="Table 2"/>
          <p:cNvGraphicFramePr>
            <a:graphicFrameLocks noGrp="1"/>
          </p:cNvGraphicFramePr>
          <p:nvPr>
            <p:extLst/>
          </p:nvPr>
        </p:nvGraphicFramePr>
        <p:xfrm>
          <a:off x="1026506" y="999068"/>
          <a:ext cx="6641939" cy="5316274"/>
        </p:xfrm>
        <a:graphic>
          <a:graphicData uri="http://schemas.openxmlformats.org/drawingml/2006/table">
            <a:tbl>
              <a:tblPr firstRow="1" firstCol="1" bandRow="1">
                <a:tableStyleId>{5C22544A-7EE6-4342-B048-85BDC9FD1C3A}</a:tableStyleId>
              </a:tblPr>
              <a:tblGrid>
                <a:gridCol w="1982668"/>
                <a:gridCol w="4659271"/>
              </a:tblGrid>
              <a:tr h="238413">
                <a:tc>
                  <a:txBody>
                    <a:bodyPr/>
                    <a:lstStyle/>
                    <a:p>
                      <a:pPr marL="0" marR="0">
                        <a:lnSpc>
                          <a:spcPct val="106000"/>
                        </a:lnSpc>
                        <a:spcBef>
                          <a:spcPts val="0"/>
                        </a:spcBef>
                        <a:spcAft>
                          <a:spcPts val="800"/>
                        </a:spcAft>
                      </a:pPr>
                      <a:r>
                        <a:rPr lang="en-US" sz="1100" kern="1200" dirty="0">
                          <a:solidFill>
                            <a:schemeClr val="tx1"/>
                          </a:solidFill>
                          <a:effectLst/>
                          <a:latin typeface="Calibri Light" panose="020F0302020204030204" pitchFamily="34" charset="0"/>
                        </a:rPr>
                        <a:t>Strategy</a:t>
                      </a:r>
                      <a:endParaRPr lang="en-US" sz="1100" dirty="0">
                        <a:solidFill>
                          <a:schemeClr val="tx1"/>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0" marR="0" algn="ctr">
                        <a:lnSpc>
                          <a:spcPct val="106000"/>
                        </a:lnSpc>
                        <a:spcBef>
                          <a:spcPts val="0"/>
                        </a:spcBef>
                        <a:spcAft>
                          <a:spcPts val="800"/>
                        </a:spcAft>
                      </a:pPr>
                      <a:r>
                        <a:rPr lang="en-US" sz="1100" kern="1200" dirty="0">
                          <a:solidFill>
                            <a:schemeClr val="tx1"/>
                          </a:solidFill>
                          <a:effectLst/>
                          <a:latin typeface="Calibri Light" panose="020F0302020204030204" pitchFamily="34" charset="0"/>
                        </a:rPr>
                        <a:t>Cooperative Teams</a:t>
                      </a:r>
                      <a:endParaRPr lang="en-US" sz="1100" dirty="0">
                        <a:solidFill>
                          <a:schemeClr val="tx1"/>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10730" marR="10730" marT="10730" marB="10730" anchor="ctr"/>
                </a:tc>
              </a:tr>
              <a:tr h="336002">
                <a:tc>
                  <a:txBody>
                    <a:bodyPr/>
                    <a:lstStyle/>
                    <a:p>
                      <a:pPr marL="0" marR="0">
                        <a:lnSpc>
                          <a:spcPct val="106000"/>
                        </a:lnSpc>
                        <a:spcBef>
                          <a:spcPts val="0"/>
                        </a:spcBef>
                        <a:spcAft>
                          <a:spcPts val="0"/>
                        </a:spcAft>
                      </a:pPr>
                      <a:r>
                        <a:rPr lang="en-US" sz="1100" kern="1200" dirty="0">
                          <a:solidFill>
                            <a:schemeClr val="tx1"/>
                          </a:solidFill>
                          <a:effectLst/>
                          <a:latin typeface="Calibri Light" panose="020F0302020204030204" pitchFamily="34" charset="0"/>
                        </a:rPr>
                        <a:t>Group Size</a:t>
                      </a:r>
                      <a:endParaRPr lang="en-US" sz="1100" dirty="0">
                        <a:solidFill>
                          <a:schemeClr val="tx1"/>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0" marR="0">
                        <a:lnSpc>
                          <a:spcPct val="106000"/>
                        </a:lnSpc>
                        <a:spcBef>
                          <a:spcPts val="0"/>
                        </a:spcBef>
                        <a:spcAft>
                          <a:spcPts val="0"/>
                        </a:spcAft>
                      </a:pPr>
                      <a:r>
                        <a:rPr lang="en-US" sz="1100" kern="1200" dirty="0">
                          <a:effectLst/>
                          <a:latin typeface="Calibri Light" panose="020F0302020204030204" pitchFamily="34" charset="0"/>
                        </a:rPr>
                        <a:t>Three to four students per group.</a:t>
                      </a:r>
                      <a:endParaRPr lang="en-US" sz="11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10730" marR="10730" marT="10730" marB="10730"/>
                </a:tc>
              </a:tr>
              <a:tr h="486091">
                <a:tc>
                  <a:txBody>
                    <a:bodyPr/>
                    <a:lstStyle/>
                    <a:p>
                      <a:pPr marL="0" marR="0">
                        <a:lnSpc>
                          <a:spcPct val="106000"/>
                        </a:lnSpc>
                        <a:spcBef>
                          <a:spcPts val="0"/>
                        </a:spcBef>
                        <a:spcAft>
                          <a:spcPts val="0"/>
                        </a:spcAft>
                      </a:pPr>
                      <a:r>
                        <a:rPr lang="en-US" sz="1100" kern="1200" dirty="0">
                          <a:solidFill>
                            <a:schemeClr val="tx1"/>
                          </a:solidFill>
                          <a:effectLst/>
                          <a:latin typeface="Calibri Light" panose="020F0302020204030204" pitchFamily="34" charset="0"/>
                        </a:rPr>
                        <a:t>Duration</a:t>
                      </a:r>
                      <a:endParaRPr lang="en-US" sz="1100" dirty="0">
                        <a:solidFill>
                          <a:schemeClr val="tx1"/>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0" marR="0">
                        <a:lnSpc>
                          <a:spcPct val="106000"/>
                        </a:lnSpc>
                        <a:spcBef>
                          <a:spcPts val="0"/>
                        </a:spcBef>
                        <a:spcAft>
                          <a:spcPts val="0"/>
                        </a:spcAft>
                      </a:pPr>
                      <a:r>
                        <a:rPr lang="en-US" sz="1100" kern="1200" dirty="0">
                          <a:effectLst/>
                          <a:latin typeface="Calibri Light" panose="020F0302020204030204" pitchFamily="34" charset="0"/>
                        </a:rPr>
                        <a:t>Ranges from several days to several weeks.</a:t>
                      </a:r>
                      <a:endParaRPr lang="en-US" sz="11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10730" marR="10730" marT="10730" marB="10730"/>
                </a:tc>
              </a:tr>
              <a:tr h="721626">
                <a:tc>
                  <a:txBody>
                    <a:bodyPr/>
                    <a:lstStyle/>
                    <a:p>
                      <a:pPr marL="0" marR="0">
                        <a:lnSpc>
                          <a:spcPct val="106000"/>
                        </a:lnSpc>
                        <a:spcBef>
                          <a:spcPts val="0"/>
                        </a:spcBef>
                        <a:spcAft>
                          <a:spcPts val="0"/>
                        </a:spcAft>
                      </a:pPr>
                      <a:r>
                        <a:rPr lang="en-US" sz="1100" kern="1200" dirty="0">
                          <a:solidFill>
                            <a:schemeClr val="tx1"/>
                          </a:solidFill>
                          <a:effectLst/>
                          <a:latin typeface="Calibri Light" panose="020F0302020204030204" pitchFamily="34" charset="0"/>
                        </a:rPr>
                        <a:t>Task or Problem</a:t>
                      </a:r>
                      <a:endParaRPr lang="en-US" sz="1100" dirty="0">
                        <a:solidFill>
                          <a:schemeClr val="tx1"/>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0" marR="0">
                        <a:lnSpc>
                          <a:spcPct val="106000"/>
                        </a:lnSpc>
                        <a:spcBef>
                          <a:spcPts val="0"/>
                        </a:spcBef>
                        <a:spcAft>
                          <a:spcPts val="0"/>
                        </a:spcAft>
                      </a:pPr>
                      <a:r>
                        <a:rPr lang="en-US" sz="1100" kern="1200" dirty="0">
                          <a:effectLst/>
                          <a:latin typeface="Calibri Light" panose="020F0302020204030204" pitchFamily="34" charset="0"/>
                        </a:rPr>
                        <a:t>Clearly defined by the teacher.</a:t>
                      </a:r>
                      <a:endParaRPr lang="en-US" sz="11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10730" marR="10730" marT="10730" marB="10730"/>
                </a:tc>
              </a:tr>
              <a:tr h="3534142">
                <a:tc>
                  <a:txBody>
                    <a:bodyPr/>
                    <a:lstStyle/>
                    <a:p>
                      <a:pPr marL="0" marR="0">
                        <a:lnSpc>
                          <a:spcPct val="106000"/>
                        </a:lnSpc>
                        <a:spcBef>
                          <a:spcPts val="0"/>
                        </a:spcBef>
                        <a:spcAft>
                          <a:spcPts val="0"/>
                        </a:spcAft>
                      </a:pPr>
                      <a:r>
                        <a:rPr lang="en-US" sz="1100" kern="1200" dirty="0">
                          <a:solidFill>
                            <a:schemeClr val="tx1"/>
                          </a:solidFill>
                          <a:effectLst/>
                          <a:latin typeface="Calibri Light" panose="020F0302020204030204" pitchFamily="34" charset="0"/>
                        </a:rPr>
                        <a:t>Process</a:t>
                      </a:r>
                      <a:endParaRPr lang="en-US" sz="1100" dirty="0">
                        <a:solidFill>
                          <a:schemeClr val="tx1"/>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342900" marR="0" lvl="0" indent="-342900">
                        <a:lnSpc>
                          <a:spcPct val="106000"/>
                        </a:lnSpc>
                        <a:spcBef>
                          <a:spcPts val="0"/>
                        </a:spcBef>
                        <a:spcAft>
                          <a:spcPts val="0"/>
                        </a:spcAft>
                        <a:buFont typeface="Symbol" panose="05050102010706020507" pitchFamily="18" charset="2"/>
                        <a:buChar char=""/>
                      </a:pPr>
                      <a:r>
                        <a:rPr lang="en-US" sz="1100" kern="1200" dirty="0">
                          <a:effectLst/>
                          <a:latin typeface="Calibri Light" panose="020F0302020204030204" pitchFamily="34" charset="0"/>
                        </a:rPr>
                        <a:t>A team plan of operation and goals is specified, and teams are highly structured. Each student has a clearly defined role in the team such as recorder, questioner, and reporter. The teacher takes time to teach each student role. </a:t>
                      </a:r>
                      <a:endParaRPr lang="en-US" sz="1100" dirty="0">
                        <a:effectLst/>
                        <a:latin typeface="Calibri Light" panose="020F0302020204030204" pitchFamily="34" charset="0"/>
                      </a:endParaRPr>
                    </a:p>
                    <a:p>
                      <a:pPr marL="342900" marR="0" lvl="0" indent="-342900">
                        <a:lnSpc>
                          <a:spcPct val="106000"/>
                        </a:lnSpc>
                        <a:spcBef>
                          <a:spcPts val="0"/>
                        </a:spcBef>
                        <a:spcAft>
                          <a:spcPts val="0"/>
                        </a:spcAft>
                        <a:buFont typeface="Symbol" panose="05050102010706020507" pitchFamily="18" charset="2"/>
                        <a:buChar char=""/>
                      </a:pPr>
                      <a:r>
                        <a:rPr lang="en-US" sz="1100" kern="1200" dirty="0">
                          <a:effectLst/>
                          <a:latin typeface="Calibri Light" panose="020F0302020204030204" pitchFamily="34" charset="0"/>
                        </a:rPr>
                        <a:t>Team members share leadership within the framework of specific roles.</a:t>
                      </a:r>
                      <a:endParaRPr lang="en-US" sz="1100" dirty="0">
                        <a:effectLst/>
                        <a:latin typeface="Calibri Light" panose="020F0302020204030204" pitchFamily="34" charset="0"/>
                      </a:endParaRPr>
                    </a:p>
                    <a:p>
                      <a:pPr marL="342900" marR="0" lvl="0" indent="-342900">
                        <a:lnSpc>
                          <a:spcPct val="106000"/>
                        </a:lnSpc>
                        <a:spcBef>
                          <a:spcPts val="0"/>
                        </a:spcBef>
                        <a:spcAft>
                          <a:spcPts val="0"/>
                        </a:spcAft>
                        <a:buFont typeface="Symbol" panose="05050102010706020507" pitchFamily="18" charset="2"/>
                        <a:buChar char=""/>
                      </a:pPr>
                      <a:r>
                        <a:rPr lang="en-US" sz="1100" kern="1200" dirty="0">
                          <a:effectLst/>
                          <a:latin typeface="Calibri Light" panose="020F0302020204030204" pitchFamily="34" charset="0"/>
                        </a:rPr>
                        <a:t>All team members must contribute or the team cannot progress. (Teams "win or lose together.") The end product represents the entire team.</a:t>
                      </a:r>
                      <a:endParaRPr lang="en-US" sz="1100" dirty="0">
                        <a:effectLst/>
                        <a:latin typeface="Calibri Light" panose="020F0302020204030204" pitchFamily="34" charset="0"/>
                      </a:endParaRPr>
                    </a:p>
                    <a:p>
                      <a:pPr marL="342900" marR="0" lvl="0" indent="-342900">
                        <a:lnSpc>
                          <a:spcPct val="106000"/>
                        </a:lnSpc>
                        <a:spcBef>
                          <a:spcPts val="0"/>
                        </a:spcBef>
                        <a:spcAft>
                          <a:spcPts val="0"/>
                        </a:spcAft>
                        <a:buFont typeface="Symbol" panose="05050102010706020507" pitchFamily="18" charset="2"/>
                        <a:buChar char=""/>
                      </a:pPr>
                      <a:r>
                        <a:rPr lang="en-US" sz="1100" kern="1200" dirty="0">
                          <a:effectLst/>
                          <a:latin typeface="Calibri Light" panose="020F0302020204030204" pitchFamily="34" charset="0"/>
                        </a:rPr>
                        <a:t>The team focus is on cooperation as well as on achievement of goals. Awareness of the group process is as important as completing the task.</a:t>
                      </a:r>
                      <a:endParaRPr lang="en-US" sz="11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10730" marR="10730" marT="10730" marB="10730"/>
                </a:tc>
              </a:tr>
            </a:tbl>
          </a:graphicData>
        </a:graphic>
      </p:graphicFrame>
      <p:pic>
        <p:nvPicPr>
          <p:cNvPr id="4" name="Picture 4" descr="Desch, Paula / Helpful Handouts and Workshee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9934" y="101349"/>
            <a:ext cx="846905" cy="89771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76339470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Instructional Grouping Example</a:t>
            </a:r>
            <a:endParaRPr lang="en-US" b="1" dirty="0"/>
          </a:p>
        </p:txBody>
      </p:sp>
      <p:pic>
        <p:nvPicPr>
          <p:cNvPr id="7" name="Content Placeholder 6" descr="Screen Shot 2015-02-06 at 12.57.19 PM.png"/>
          <p:cNvPicPr>
            <a:picLocks noGrp="1" noChangeAspect="1"/>
          </p:cNvPicPr>
          <p:nvPr>
            <p:ph idx="1"/>
          </p:nvPr>
        </p:nvPicPr>
        <p:blipFill>
          <a:blip r:embed="rId2" cstate="print">
            <a:extLst>
              <a:ext uri="{28A0092B-C50C-407E-A947-70E740481C1C}">
                <a14:useLocalDpi xmlns:a14="http://schemas.microsoft.com/office/drawing/2010/main" val="0"/>
              </a:ext>
            </a:extLst>
          </a:blip>
          <a:srcRect l="-12284" r="-12284"/>
          <a:stretch>
            <a:fillRect/>
          </a:stretch>
        </p:blipFill>
        <p:spPr>
          <a:xfrm>
            <a:off x="169332" y="1444532"/>
            <a:ext cx="8974667" cy="4702268"/>
          </a:xfrm>
        </p:spPr>
      </p:pic>
      <p:pic>
        <p:nvPicPr>
          <p:cNvPr id="1026" name="Picture 2" descr="Image result for rti building capacit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55337" y="5856111"/>
            <a:ext cx="1019329" cy="78801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5598371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50498"/>
            <a:ext cx="7886700" cy="1325563"/>
          </a:xfrm>
        </p:spPr>
        <p:txBody>
          <a:bodyPr>
            <a:normAutofit/>
          </a:bodyPr>
          <a:lstStyle/>
          <a:p>
            <a:pPr algn="l"/>
            <a:r>
              <a:rPr lang="en-US" b="1" dirty="0" smtClean="0"/>
              <a:t>Flexible Grouping Example</a:t>
            </a:r>
            <a:endParaRPr lang="en-US" b="1" dirty="0"/>
          </a:p>
        </p:txBody>
      </p:sp>
      <p:pic>
        <p:nvPicPr>
          <p:cNvPr id="6" name="Picture 5"/>
          <p:cNvPicPr>
            <a:picLocks noChangeAspect="1"/>
          </p:cNvPicPr>
          <p:nvPr/>
        </p:nvPicPr>
        <p:blipFill>
          <a:blip r:embed="rId3"/>
          <a:stretch>
            <a:fillRect/>
          </a:stretch>
        </p:blipFill>
        <p:spPr>
          <a:xfrm>
            <a:off x="2105025" y="1142232"/>
            <a:ext cx="4933950" cy="5438775"/>
          </a:xfrm>
          <a:prstGeom prst="rect">
            <a:avLst/>
          </a:prstGeom>
        </p:spPr>
      </p:pic>
    </p:spTree>
    <p:extLst>
      <p:ext uri="{BB962C8B-B14F-4D97-AF65-F5344CB8AC3E}">
        <p14:creationId xmlns:p14="http://schemas.microsoft.com/office/powerpoint/2010/main" val="2896881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Advanced Organizer</a:t>
            </a:r>
            <a:endParaRPr lang="en-US" b="1" dirty="0"/>
          </a:p>
        </p:txBody>
      </p:sp>
      <p:sp>
        <p:nvSpPr>
          <p:cNvPr id="3" name="Content Placeholder 2"/>
          <p:cNvSpPr>
            <a:spLocks noGrp="1"/>
          </p:cNvSpPr>
          <p:nvPr>
            <p:ph idx="1"/>
          </p:nvPr>
        </p:nvSpPr>
        <p:spPr>
          <a:xfrm>
            <a:off x="628650" y="1961443"/>
            <a:ext cx="7886700" cy="4430890"/>
          </a:xfrm>
        </p:spPr>
        <p:txBody>
          <a:bodyPr>
            <a:noAutofit/>
          </a:bodyPr>
          <a:lstStyle/>
          <a:p>
            <a:r>
              <a:rPr lang="en-US" sz="3200" dirty="0" smtClean="0"/>
              <a:t>UDL principles</a:t>
            </a:r>
          </a:p>
          <a:p>
            <a:pPr lvl="1"/>
            <a:r>
              <a:rPr lang="en-US" dirty="0" smtClean="0"/>
              <a:t>Determine barriers</a:t>
            </a:r>
            <a:endParaRPr lang="en-US" dirty="0"/>
          </a:p>
          <a:p>
            <a:r>
              <a:rPr lang="en-US" sz="3200" dirty="0" smtClean="0"/>
              <a:t>Flexible Grouping</a:t>
            </a:r>
            <a:endParaRPr lang="en-US" sz="3200" dirty="0"/>
          </a:p>
          <a:p>
            <a:pPr lvl="1"/>
            <a:r>
              <a:rPr lang="en-US" sz="2800" dirty="0" smtClean="0"/>
              <a:t>Teacher Led Groups</a:t>
            </a:r>
          </a:p>
          <a:p>
            <a:pPr lvl="2"/>
            <a:r>
              <a:rPr lang="en-US" dirty="0" smtClean="0"/>
              <a:t>Data</a:t>
            </a:r>
            <a:endParaRPr lang="en-US" dirty="0"/>
          </a:p>
          <a:p>
            <a:pPr lvl="1"/>
            <a:r>
              <a:rPr lang="en-US" sz="2800" dirty="0" smtClean="0"/>
              <a:t>Student Led Groups</a:t>
            </a:r>
            <a:endParaRPr lang="en-US" sz="2800" dirty="0"/>
          </a:p>
          <a:p>
            <a:r>
              <a:rPr lang="en-US" sz="3200" dirty="0"/>
              <a:t>G</a:t>
            </a:r>
            <a:r>
              <a:rPr lang="en-US" sz="3200" dirty="0" smtClean="0"/>
              <a:t>rouping </a:t>
            </a:r>
            <a:r>
              <a:rPr lang="en-US" sz="3200" dirty="0"/>
              <a:t>strategies</a:t>
            </a:r>
          </a:p>
          <a:p>
            <a:r>
              <a:rPr lang="en-US" sz="3200" dirty="0" smtClean="0"/>
              <a:t>Mechanics of grouping</a:t>
            </a:r>
            <a:endParaRPr lang="en-US" sz="3200" dirty="0"/>
          </a:p>
        </p:txBody>
      </p:sp>
      <p:pic>
        <p:nvPicPr>
          <p:cNvPr id="5" name="Picture 4"/>
          <p:cNvPicPr>
            <a:picLocks noChangeAspect="1"/>
          </p:cNvPicPr>
          <p:nvPr/>
        </p:nvPicPr>
        <p:blipFill>
          <a:blip r:embed="rId2"/>
          <a:stretch>
            <a:fillRect/>
          </a:stretch>
        </p:blipFill>
        <p:spPr>
          <a:xfrm>
            <a:off x="6276975" y="861646"/>
            <a:ext cx="2238375" cy="3400425"/>
          </a:xfrm>
          <a:prstGeom prst="rect">
            <a:avLst/>
          </a:prstGeom>
          <a:ln w="12700">
            <a:solidFill>
              <a:schemeClr val="tx1"/>
            </a:solidFill>
          </a:ln>
        </p:spPr>
      </p:pic>
    </p:spTree>
    <p:extLst>
      <p:ext uri="{BB962C8B-B14F-4D97-AF65-F5344CB8AC3E}">
        <p14:creationId xmlns:p14="http://schemas.microsoft.com/office/powerpoint/2010/main" val="253321696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806824"/>
          </a:xfrm>
        </p:spPr>
        <p:txBody>
          <a:bodyPr/>
          <a:lstStyle/>
          <a:p>
            <a:pPr algn="l"/>
            <a:r>
              <a:rPr lang="en-US" b="1" dirty="0" smtClean="0"/>
              <a:t>Meeting the Challenges</a:t>
            </a:r>
            <a:endParaRPr lang="en-US" b="1" dirty="0"/>
          </a:p>
        </p:txBody>
      </p:sp>
      <p:pic>
        <p:nvPicPr>
          <p:cNvPr id="5" name="Content Placeholder 4" descr="Screen Shot 2015-06-01 at 11.36.03 AM.png"/>
          <p:cNvPicPr>
            <a:picLocks noGrp="1" noChangeAspect="1"/>
          </p:cNvPicPr>
          <p:nvPr>
            <p:ph idx="1"/>
          </p:nvPr>
        </p:nvPicPr>
        <p:blipFill rotWithShape="1">
          <a:blip r:embed="rId3">
            <a:extLst>
              <a:ext uri="{28A0092B-C50C-407E-A947-70E740481C1C}">
                <a14:useLocalDpi xmlns:a14="http://schemas.microsoft.com/office/drawing/2010/main" val="0"/>
              </a:ext>
            </a:extLst>
          </a:blip>
          <a:srcRect l="-29830" r="-29830"/>
          <a:stretch/>
        </p:blipFill>
        <p:spPr>
          <a:xfrm>
            <a:off x="0" y="1238057"/>
            <a:ext cx="3335867" cy="1893456"/>
          </a:xfrm>
        </p:spPr>
      </p:pic>
      <p:pic>
        <p:nvPicPr>
          <p:cNvPr id="6" name="Picture 5" descr="Screen Shot 2015-06-01 at 11.36.27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085" y="4998744"/>
            <a:ext cx="2076150" cy="1717987"/>
          </a:xfrm>
          <a:prstGeom prst="rect">
            <a:avLst/>
          </a:prstGeom>
        </p:spPr>
      </p:pic>
      <p:pic>
        <p:nvPicPr>
          <p:cNvPr id="7" name="Picture 6" descr="Screen Shot 2015-06-01 at 11.38.44 A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8085" y="3161012"/>
            <a:ext cx="2076149" cy="1833775"/>
          </a:xfrm>
          <a:prstGeom prst="rect">
            <a:avLst/>
          </a:prstGeom>
        </p:spPr>
      </p:pic>
      <p:graphicFrame>
        <p:nvGraphicFramePr>
          <p:cNvPr id="9" name="Table 8"/>
          <p:cNvGraphicFramePr>
            <a:graphicFrameLocks noGrp="1"/>
          </p:cNvGraphicFramePr>
          <p:nvPr>
            <p:extLst/>
          </p:nvPr>
        </p:nvGraphicFramePr>
        <p:xfrm>
          <a:off x="2845856" y="1218393"/>
          <a:ext cx="6096000" cy="5449152"/>
        </p:xfrm>
        <a:graphic>
          <a:graphicData uri="http://schemas.openxmlformats.org/drawingml/2006/table">
            <a:tbl>
              <a:tblPr firstRow="1" bandRow="1">
                <a:tableStyleId>{5C22544A-7EE6-4342-B048-85BDC9FD1C3A}</a:tableStyleId>
              </a:tblPr>
              <a:tblGrid>
                <a:gridCol w="6096000"/>
              </a:tblGrid>
              <a:tr h="1908269">
                <a:tc>
                  <a:txBody>
                    <a:bodyPr/>
                    <a:lstStyle/>
                    <a:p>
                      <a:r>
                        <a:rPr lang="en-US" sz="2400" b="1" dirty="0" smtClean="0">
                          <a:solidFill>
                            <a:schemeClr val="tx1"/>
                          </a:solidFill>
                          <a:latin typeface="Calibri Light" panose="020F0302020204030204" pitchFamily="34" charset="0"/>
                        </a:rPr>
                        <a:t>Group 1:  Largest Gaps</a:t>
                      </a:r>
                    </a:p>
                    <a:p>
                      <a:r>
                        <a:rPr lang="en-US" sz="2400" b="1" dirty="0" smtClean="0">
                          <a:solidFill>
                            <a:schemeClr val="tx1"/>
                          </a:solidFill>
                          <a:latin typeface="Calibri Light" panose="020F0302020204030204" pitchFamily="34" charset="0"/>
                        </a:rPr>
                        <a:t>Decoding</a:t>
                      </a:r>
                      <a:r>
                        <a:rPr lang="en-US" sz="2400" b="1" baseline="0" dirty="0" smtClean="0">
                          <a:solidFill>
                            <a:schemeClr val="tx1"/>
                          </a:solidFill>
                          <a:latin typeface="Calibri Light" panose="020F0302020204030204" pitchFamily="34" charset="0"/>
                        </a:rPr>
                        <a:t> Low</a:t>
                      </a:r>
                      <a:endParaRPr lang="en-US" sz="2400" b="1" dirty="0" smtClean="0">
                        <a:solidFill>
                          <a:schemeClr val="tx1"/>
                        </a:solidFill>
                        <a:latin typeface="Calibri Light" panose="020F0302020204030204" pitchFamily="34" charset="0"/>
                      </a:endParaRPr>
                    </a:p>
                    <a:p>
                      <a:r>
                        <a:rPr lang="en-US" sz="2400" b="1" dirty="0" smtClean="0">
                          <a:solidFill>
                            <a:schemeClr val="tx1"/>
                          </a:solidFill>
                          <a:latin typeface="Calibri Light" panose="020F0302020204030204" pitchFamily="34" charset="0"/>
                        </a:rPr>
                        <a:t>Comprehension Low</a:t>
                      </a:r>
                    </a:p>
                    <a:p>
                      <a:pPr>
                        <a:lnSpc>
                          <a:spcPct val="50000"/>
                        </a:lnSpc>
                      </a:pPr>
                      <a:endParaRPr lang="en-US" sz="2400" dirty="0" smtClean="0">
                        <a:latin typeface="Calibri Light" panose="020F0302020204030204" pitchFamily="34" charset="0"/>
                      </a:endParaRPr>
                    </a:p>
                    <a:p>
                      <a:pPr>
                        <a:lnSpc>
                          <a:spcPct val="50000"/>
                        </a:lnSpc>
                      </a:pPr>
                      <a:endParaRPr lang="en-US" sz="2400" dirty="0" smtClean="0">
                        <a:latin typeface="Calibri Light" panose="020F0302020204030204" pitchFamily="34" charset="0"/>
                      </a:endParaRPr>
                    </a:p>
                    <a:p>
                      <a:pPr>
                        <a:lnSpc>
                          <a:spcPct val="50000"/>
                        </a:lnSpc>
                      </a:pPr>
                      <a:endParaRPr lang="en-US" sz="2400" dirty="0" smtClean="0">
                        <a:latin typeface="Calibri Light" panose="020F0302020204030204" pitchFamily="34" charset="0"/>
                      </a:endParaRPr>
                    </a:p>
                    <a:p>
                      <a:pPr>
                        <a:lnSpc>
                          <a:spcPct val="50000"/>
                        </a:lnSpc>
                      </a:pPr>
                      <a:endParaRPr lang="en-US" sz="2400" dirty="0" smtClean="0">
                        <a:latin typeface="Calibri Light" panose="020F0302020204030204" pitchFamily="34" charset="0"/>
                      </a:endParaRPr>
                    </a:p>
                  </a:txBody>
                  <a:tcPr>
                    <a:solidFill>
                      <a:srgbClr val="E1A01F"/>
                    </a:solidFill>
                  </a:tcPr>
                </a:tc>
              </a:tr>
              <a:tr h="1867629">
                <a:tc>
                  <a:txBody>
                    <a:bodyPr/>
                    <a:lstStyle/>
                    <a:p>
                      <a:r>
                        <a:rPr lang="en-US" sz="2400" b="1" dirty="0" smtClean="0">
                          <a:latin typeface="Calibri Light" panose="020F0302020204030204" pitchFamily="34" charset="0"/>
                        </a:rPr>
                        <a:t>Group 2:  Moderate Gaps</a:t>
                      </a:r>
                    </a:p>
                    <a:p>
                      <a:r>
                        <a:rPr lang="en-US" sz="2400" b="1" dirty="0" smtClean="0">
                          <a:latin typeface="Calibri Light" panose="020F0302020204030204" pitchFamily="34" charset="0"/>
                        </a:rPr>
                        <a:t>Decoding</a:t>
                      </a:r>
                      <a:r>
                        <a:rPr lang="en-US" sz="2400" b="1" baseline="0" dirty="0" smtClean="0">
                          <a:latin typeface="Calibri Light" panose="020F0302020204030204" pitchFamily="34" charset="0"/>
                        </a:rPr>
                        <a:t> Adequate</a:t>
                      </a:r>
                      <a:endParaRPr lang="en-US" sz="2400" b="1" dirty="0" smtClean="0">
                        <a:latin typeface="Calibri Light" panose="020F0302020204030204" pitchFamily="34" charset="0"/>
                      </a:endParaRPr>
                    </a:p>
                    <a:p>
                      <a:r>
                        <a:rPr lang="en-US" sz="2400" b="1" dirty="0" smtClean="0">
                          <a:latin typeface="Calibri Light" panose="020F0302020204030204" pitchFamily="34" charset="0"/>
                        </a:rPr>
                        <a:t>Vocabulary, Fluency</a:t>
                      </a:r>
                      <a:r>
                        <a:rPr lang="en-US" sz="2400" b="1" baseline="0" dirty="0" smtClean="0">
                          <a:latin typeface="Calibri Light" panose="020F0302020204030204" pitchFamily="34" charset="0"/>
                        </a:rPr>
                        <a:t> and Comprehension Low</a:t>
                      </a:r>
                      <a:endParaRPr lang="en-US" sz="2400" b="1" dirty="0" smtClean="0">
                        <a:latin typeface="Calibri Light" panose="020F0302020204030204" pitchFamily="34" charset="0"/>
                      </a:endParaRPr>
                    </a:p>
                  </a:txBody>
                  <a:tcPr>
                    <a:solidFill>
                      <a:srgbClr val="7030A0"/>
                    </a:solidFill>
                  </a:tcPr>
                </a:tc>
              </a:tr>
              <a:tr h="1673254">
                <a:tc>
                  <a:txBody>
                    <a:bodyPr/>
                    <a:lstStyle/>
                    <a:p>
                      <a:r>
                        <a:rPr lang="en-US" sz="2400" b="1" dirty="0" smtClean="0">
                          <a:latin typeface="Calibri Light" panose="020F0302020204030204" pitchFamily="34" charset="0"/>
                        </a:rPr>
                        <a:t>Group 3:  Smallest Gaps</a:t>
                      </a:r>
                    </a:p>
                    <a:p>
                      <a:r>
                        <a:rPr lang="en-US" sz="2400" b="1" dirty="0" smtClean="0">
                          <a:latin typeface="Calibri Light" panose="020F0302020204030204" pitchFamily="34" charset="0"/>
                        </a:rPr>
                        <a:t>Decoding and Fluency Adequate</a:t>
                      </a:r>
                    </a:p>
                    <a:p>
                      <a:r>
                        <a:rPr lang="en-US" sz="2400" b="1" dirty="0" smtClean="0">
                          <a:latin typeface="Calibri Light" panose="020F0302020204030204" pitchFamily="34" charset="0"/>
                        </a:rPr>
                        <a:t>Vocabulary</a:t>
                      </a:r>
                      <a:r>
                        <a:rPr lang="en-US" sz="2400" b="1" baseline="0" dirty="0" smtClean="0">
                          <a:latin typeface="Calibri Light" panose="020F0302020204030204" pitchFamily="34" charset="0"/>
                        </a:rPr>
                        <a:t> and Comprehension Low</a:t>
                      </a:r>
                      <a:endParaRPr lang="en-US" sz="2400" b="1" dirty="0" smtClean="0">
                        <a:latin typeface="Calibri Light" panose="020F0302020204030204" pitchFamily="34" charset="0"/>
                      </a:endParaRPr>
                    </a:p>
                    <a:p>
                      <a:endParaRPr lang="en-US" sz="2400" dirty="0">
                        <a:latin typeface="Calibri Light" panose="020F0302020204030204" pitchFamily="34" charset="0"/>
                      </a:endParaRPr>
                    </a:p>
                  </a:txBody>
                  <a:tcPr>
                    <a:solidFill>
                      <a:srgbClr val="92D050"/>
                    </a:solidFill>
                  </a:tcPr>
                </a:tc>
              </a:tr>
            </a:tbl>
          </a:graphicData>
        </a:graphic>
      </p:graphicFrame>
      <p:pic>
        <p:nvPicPr>
          <p:cNvPr id="8" name="Picture 2" descr="Image result for rti building capacit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68776" y="42062"/>
            <a:ext cx="1275223" cy="98584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2827966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idx="4294967295"/>
          </p:nvPr>
        </p:nvSpPr>
        <p:spPr>
          <a:xfrm>
            <a:off x="457200" y="0"/>
            <a:ext cx="7999413" cy="1143000"/>
          </a:xfrm>
        </p:spPr>
        <p:txBody>
          <a:bodyPr anchor="b">
            <a:normAutofit/>
          </a:bodyPr>
          <a:lstStyle/>
          <a:p>
            <a:pPr eaLnBrk="1" hangingPunct="1"/>
            <a:r>
              <a:rPr lang="en-US" b="1" dirty="0"/>
              <a:t>Cooperative Learning Example</a:t>
            </a:r>
          </a:p>
        </p:txBody>
      </p:sp>
      <p:sp>
        <p:nvSpPr>
          <p:cNvPr id="47107" name="Rectangle 3"/>
          <p:cNvSpPr>
            <a:spLocks noGrp="1" noChangeArrowheads="1"/>
          </p:cNvSpPr>
          <p:nvPr>
            <p:ph type="body" idx="4294967295"/>
          </p:nvPr>
        </p:nvSpPr>
        <p:spPr>
          <a:xfrm>
            <a:off x="457200" y="1371600"/>
            <a:ext cx="8382000" cy="4953000"/>
          </a:xfrm>
          <a:noFill/>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normAutofit fontScale="85000" lnSpcReduction="20000"/>
          </a:bodyPr>
          <a:lstStyle/>
          <a:p>
            <a:pPr>
              <a:lnSpc>
                <a:spcPct val="100000"/>
              </a:lnSpc>
            </a:pPr>
            <a:r>
              <a:rPr lang="en-US" sz="2200" dirty="0" smtClean="0">
                <a:effectLst/>
              </a:rPr>
              <a:t>The </a:t>
            </a:r>
            <a:r>
              <a:rPr lang="en-US" sz="2200" dirty="0">
                <a:effectLst/>
              </a:rPr>
              <a:t>teacher gives the students a set of generic question stems after </a:t>
            </a:r>
            <a:r>
              <a:rPr lang="en-US" sz="2200" dirty="0" smtClean="0">
                <a:effectLst/>
              </a:rPr>
              <a:t>instruction.  </a:t>
            </a:r>
            <a:endParaRPr lang="en-US" sz="2200" dirty="0">
              <a:effectLst/>
            </a:endParaRPr>
          </a:p>
          <a:p>
            <a:pPr>
              <a:lnSpc>
                <a:spcPct val="100000"/>
              </a:lnSpc>
            </a:pPr>
            <a:r>
              <a:rPr lang="en-US" sz="2200" dirty="0">
                <a:effectLst/>
              </a:rPr>
              <a:t>Students work individually to write their own questions based on the material being </a:t>
            </a:r>
            <a:r>
              <a:rPr lang="en-US" sz="2200" dirty="0" smtClean="0">
                <a:effectLst/>
              </a:rPr>
              <a:t>covered.</a:t>
            </a:r>
            <a:endParaRPr lang="en-US" sz="2200" dirty="0">
              <a:effectLst/>
            </a:endParaRPr>
          </a:p>
          <a:p>
            <a:pPr>
              <a:lnSpc>
                <a:spcPct val="100000"/>
              </a:lnSpc>
            </a:pPr>
            <a:r>
              <a:rPr lang="en-US" sz="2200" dirty="0">
                <a:effectLst/>
              </a:rPr>
              <a:t>Students do not have to be able to answer the questions they </a:t>
            </a:r>
            <a:r>
              <a:rPr lang="en-US" sz="2200" dirty="0" smtClean="0">
                <a:effectLst/>
              </a:rPr>
              <a:t>pose. </a:t>
            </a:r>
            <a:endParaRPr lang="en-US" sz="2200" dirty="0">
              <a:effectLst/>
            </a:endParaRPr>
          </a:p>
          <a:p>
            <a:pPr>
              <a:lnSpc>
                <a:spcPct val="100000"/>
              </a:lnSpc>
            </a:pPr>
            <a:r>
              <a:rPr lang="en-US" sz="2200" dirty="0">
                <a:effectLst/>
              </a:rPr>
              <a:t>Grouped into learning teams, each student offers a question for discussion, using the different </a:t>
            </a:r>
            <a:r>
              <a:rPr lang="en-US" sz="2200" dirty="0" smtClean="0">
                <a:effectLst/>
              </a:rPr>
              <a:t>stems. </a:t>
            </a:r>
            <a:endParaRPr lang="en-US" sz="2200" dirty="0">
              <a:effectLst/>
            </a:endParaRPr>
          </a:p>
          <a:p>
            <a:pPr>
              <a:lnSpc>
                <a:spcPct val="80000"/>
              </a:lnSpc>
            </a:pPr>
            <a:r>
              <a:rPr lang="en-US" sz="2800" dirty="0">
                <a:effectLst/>
              </a:rPr>
              <a:t>Sample question stems: </a:t>
            </a:r>
          </a:p>
          <a:p>
            <a:pPr lvl="1">
              <a:lnSpc>
                <a:spcPct val="100000"/>
              </a:lnSpc>
            </a:pPr>
            <a:r>
              <a:rPr lang="en-US" sz="2200" dirty="0">
                <a:effectLst/>
              </a:rPr>
              <a:t>What is the main idea of...? 	</a:t>
            </a:r>
          </a:p>
          <a:p>
            <a:pPr lvl="1">
              <a:lnSpc>
                <a:spcPct val="100000"/>
              </a:lnSpc>
            </a:pPr>
            <a:r>
              <a:rPr lang="en-US" sz="2200" dirty="0">
                <a:effectLst/>
              </a:rPr>
              <a:t>How does...affect...? 		</a:t>
            </a:r>
          </a:p>
          <a:p>
            <a:pPr lvl="1">
              <a:lnSpc>
                <a:spcPct val="100000"/>
              </a:lnSpc>
            </a:pPr>
            <a:r>
              <a:rPr lang="en-US" sz="2200" dirty="0">
                <a:effectLst/>
              </a:rPr>
              <a:t>Explain why...? 		</a:t>
            </a:r>
          </a:p>
          <a:p>
            <a:pPr lvl="1">
              <a:lnSpc>
                <a:spcPct val="100000"/>
              </a:lnSpc>
            </a:pPr>
            <a:r>
              <a:rPr lang="en-US" sz="2200" dirty="0">
                <a:effectLst/>
              </a:rPr>
              <a:t>How are...and...similar? 	</a:t>
            </a:r>
          </a:p>
          <a:p>
            <a:pPr lvl="1">
              <a:lnSpc>
                <a:spcPct val="100000"/>
              </a:lnSpc>
            </a:pPr>
            <a:r>
              <a:rPr lang="en-US" sz="2200" dirty="0">
                <a:effectLst/>
              </a:rPr>
              <a:t>How would I use...to...? 					</a:t>
            </a:r>
          </a:p>
          <a:p>
            <a:pPr lvl="1">
              <a:lnSpc>
                <a:spcPct val="100000"/>
              </a:lnSpc>
            </a:pPr>
            <a:r>
              <a:rPr lang="en-US" sz="2200" dirty="0">
                <a:effectLst/>
              </a:rPr>
              <a:t>What is the best...and why? 		</a:t>
            </a:r>
          </a:p>
          <a:p>
            <a:pPr lvl="1">
              <a:lnSpc>
                <a:spcPct val="100000"/>
              </a:lnSpc>
            </a:pPr>
            <a:r>
              <a:rPr lang="en-US" sz="2200" dirty="0">
                <a:effectLst/>
              </a:rPr>
              <a:t>How does this relate to what I've learned before?</a:t>
            </a:r>
          </a:p>
          <a:p>
            <a:pPr lvl="1">
              <a:lnSpc>
                <a:spcPct val="100000"/>
              </a:lnSpc>
            </a:pPr>
            <a:r>
              <a:rPr lang="en-US" sz="2200" dirty="0">
                <a:effectLst/>
              </a:rPr>
              <a:t>What are the strengths and weaknesses of...?</a:t>
            </a:r>
          </a:p>
          <a:p>
            <a:pPr lvl="1">
              <a:lnSpc>
                <a:spcPct val="100000"/>
              </a:lnSpc>
            </a:pPr>
            <a:r>
              <a:rPr lang="en-US" sz="2200" dirty="0">
                <a:effectLst/>
              </a:rPr>
              <a:t>What is the difference between... and...?</a:t>
            </a:r>
          </a:p>
          <a:p>
            <a:pPr eaLnBrk="1" hangingPunct="1">
              <a:lnSpc>
                <a:spcPct val="80000"/>
              </a:lnSpc>
            </a:pPr>
            <a:endParaRPr lang="en-US" sz="1800" b="1" dirty="0">
              <a:solidFill>
                <a:srgbClr val="3A3700"/>
              </a:solidFill>
              <a:effectLst/>
              <a:latin typeface="Times New Roman" charset="0"/>
            </a:endParaRPr>
          </a:p>
        </p:txBody>
      </p:sp>
      <p:pic>
        <p:nvPicPr>
          <p:cNvPr id="2" name="Picture 1" descr="Screen Shot 2017-01-20 at 4.49.3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8614" y="3369733"/>
            <a:ext cx="3069199" cy="1794933"/>
          </a:xfrm>
          <a:prstGeom prst="rect">
            <a:avLst/>
          </a:prstGeom>
        </p:spPr>
      </p:pic>
    </p:spTree>
    <p:extLst>
      <p:ext uri="{BB962C8B-B14F-4D97-AF65-F5344CB8AC3E}">
        <p14:creationId xmlns:p14="http://schemas.microsoft.com/office/powerpoint/2010/main" val="3728288169"/>
      </p:ext>
    </p:extLst>
  </p:cSld>
  <p:clrMapOvr>
    <a:masterClrMapping/>
  </p:clrMapOvr>
  <p:transition spd="slow">
    <p:circl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Video Example</a:t>
            </a:r>
            <a:endParaRPr lang="en-US" b="1" dirty="0"/>
          </a:p>
        </p:txBody>
      </p:sp>
      <p:pic>
        <p:nvPicPr>
          <p:cNvPr id="4" name="Picture 3">
            <a:hlinkClick r:id="rId3"/>
          </p:cNvPr>
          <p:cNvPicPr>
            <a:picLocks noChangeAspect="1"/>
          </p:cNvPicPr>
          <p:nvPr/>
        </p:nvPicPr>
        <p:blipFill>
          <a:blip r:embed="rId4"/>
          <a:stretch>
            <a:fillRect/>
          </a:stretch>
        </p:blipFill>
        <p:spPr>
          <a:xfrm>
            <a:off x="1543050" y="2014206"/>
            <a:ext cx="6057900" cy="3829050"/>
          </a:xfrm>
          <a:prstGeom prst="rect">
            <a:avLst/>
          </a:prstGeom>
          <a:ln w="12700">
            <a:solidFill>
              <a:schemeClr val="tx1"/>
            </a:solidFill>
          </a:ln>
        </p:spPr>
      </p:pic>
    </p:spTree>
    <p:extLst>
      <p:ext uri="{BB962C8B-B14F-4D97-AF65-F5344CB8AC3E}">
        <p14:creationId xmlns:p14="http://schemas.microsoft.com/office/powerpoint/2010/main" val="78953354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530" y="187660"/>
            <a:ext cx="7886700" cy="1325563"/>
          </a:xfrm>
        </p:spPr>
        <p:txBody>
          <a:bodyPr/>
          <a:lstStyle/>
          <a:p>
            <a:r>
              <a:rPr lang="en-US" b="1" dirty="0" smtClean="0"/>
              <a:t>Questions to Consider</a:t>
            </a:r>
            <a:endParaRPr lang="en-US" b="1" dirty="0"/>
          </a:p>
        </p:txBody>
      </p:sp>
      <p:sp>
        <p:nvSpPr>
          <p:cNvPr id="4" name="Rectangle 1"/>
          <p:cNvSpPr>
            <a:spLocks noGrp="1" noChangeArrowheads="1"/>
          </p:cNvSpPr>
          <p:nvPr>
            <p:ph idx="1"/>
          </p:nvPr>
        </p:nvSpPr>
        <p:spPr bwMode="auto">
          <a:xfrm>
            <a:off x="0" y="1629538"/>
            <a:ext cx="4479868" cy="38164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457200" lvl="1" indent="0" eaLnBrk="0" fontAlgn="base" hangingPunct="0">
              <a:lnSpc>
                <a:spcPct val="100000"/>
              </a:lnSpc>
              <a:spcBef>
                <a:spcPct val="0"/>
              </a:spcBef>
              <a:spcAft>
                <a:spcPct val="0"/>
              </a:spcAft>
              <a:buNone/>
            </a:pPr>
            <a:r>
              <a:rPr kumimoji="0" lang="en-US" altLang="en-US" sz="2800" b="0" i="0" u="none" strike="noStrike" cap="none" normalizeH="0" baseline="0" dirty="0" smtClean="0">
                <a:ln>
                  <a:noFill/>
                </a:ln>
                <a:solidFill>
                  <a:schemeClr val="tx1"/>
                </a:solidFill>
                <a:effectLst/>
              </a:rPr>
              <a:t>Write Around</a:t>
            </a:r>
          </a:p>
          <a:p>
            <a:pPr lvl="1" eaLnBrk="0" fontAlgn="base" hangingPunct="0">
              <a:lnSpc>
                <a:spcPct val="100000"/>
              </a:lnSpc>
              <a:spcBef>
                <a:spcPct val="0"/>
              </a:spcBef>
              <a:spcAft>
                <a:spcPct val="0"/>
              </a:spcAft>
            </a:pPr>
            <a:r>
              <a:rPr kumimoji="0" lang="en-US" altLang="en-US" sz="2800" b="0" i="0" u="none" strike="noStrike" cap="none" normalizeH="0" baseline="0" dirty="0" smtClean="0">
                <a:ln>
                  <a:noFill/>
                </a:ln>
                <a:solidFill>
                  <a:schemeClr val="tx1"/>
                </a:solidFill>
                <a:effectLst/>
              </a:rPr>
              <a:t>How does</a:t>
            </a:r>
            <a:r>
              <a:rPr kumimoji="0" lang="en-US" altLang="en-US" sz="2800" b="0" i="0" u="none" strike="noStrike" cap="none" normalizeH="0" dirty="0" smtClean="0">
                <a:ln>
                  <a:noFill/>
                </a:ln>
                <a:solidFill>
                  <a:schemeClr val="tx1"/>
                </a:solidFill>
                <a:effectLst/>
              </a:rPr>
              <a:t> </a:t>
            </a:r>
            <a:r>
              <a:rPr kumimoji="0" lang="en-US" altLang="en-US" sz="2800" b="0" i="0" u="none" strike="noStrike" cap="none" normalizeH="0" baseline="0" dirty="0" smtClean="0">
                <a:ln>
                  <a:noFill/>
                </a:ln>
                <a:solidFill>
                  <a:schemeClr val="tx1"/>
                </a:solidFill>
                <a:effectLst/>
              </a:rPr>
              <a:t>Mr. </a:t>
            </a:r>
            <a:r>
              <a:rPr kumimoji="0" lang="en-US" altLang="en-US" sz="2800" b="0" i="0" u="none" strike="noStrike" cap="none" normalizeH="0" baseline="0" dirty="0" err="1" smtClean="0">
                <a:ln>
                  <a:noFill/>
                </a:ln>
                <a:solidFill>
                  <a:schemeClr val="tx1"/>
                </a:solidFill>
                <a:effectLst/>
              </a:rPr>
              <a:t>Yager</a:t>
            </a:r>
            <a:r>
              <a:rPr kumimoji="0" lang="en-US" altLang="en-US" sz="2800" b="0" i="0" u="none" strike="noStrike" cap="none" normalizeH="0" baseline="0" dirty="0" smtClean="0">
                <a:ln>
                  <a:noFill/>
                </a:ln>
                <a:solidFill>
                  <a:schemeClr val="tx1"/>
                </a:solidFill>
                <a:effectLst/>
              </a:rPr>
              <a:t> utilize flexible</a:t>
            </a:r>
            <a:r>
              <a:rPr kumimoji="0" lang="en-US" altLang="en-US" sz="2800" b="0" i="0" u="none" strike="noStrike" cap="none" normalizeH="0" dirty="0" smtClean="0">
                <a:ln>
                  <a:noFill/>
                </a:ln>
                <a:solidFill>
                  <a:schemeClr val="tx1"/>
                </a:solidFill>
                <a:effectLst/>
              </a:rPr>
              <a:t> grouping techniques designed around </a:t>
            </a:r>
            <a:r>
              <a:rPr lang="en-US" altLang="en-US" sz="2800" dirty="0" smtClean="0"/>
              <a:t>data</a:t>
            </a:r>
            <a:r>
              <a:rPr kumimoji="0" lang="en-US" altLang="en-US" sz="2800" b="0" i="0" u="none" strike="noStrike" cap="none" normalizeH="0" baseline="0" dirty="0" smtClean="0">
                <a:ln>
                  <a:noFill/>
                </a:ln>
                <a:solidFill>
                  <a:schemeClr val="tx1"/>
                </a:solidFill>
                <a:effectLst/>
              </a:rPr>
              <a:t>?</a:t>
            </a:r>
          </a:p>
          <a:p>
            <a:pPr lvl="1" eaLnBrk="0" fontAlgn="base" hangingPunct="0">
              <a:lnSpc>
                <a:spcPct val="100000"/>
              </a:lnSpc>
              <a:spcBef>
                <a:spcPct val="0"/>
              </a:spcBef>
              <a:spcAft>
                <a:spcPct val="0"/>
              </a:spcAft>
            </a:pPr>
            <a:r>
              <a:rPr lang="en-US" altLang="en-US" sz="2800" dirty="0"/>
              <a:t>How does Mr. </a:t>
            </a:r>
            <a:r>
              <a:rPr lang="en-US" altLang="en-US" sz="2800" dirty="0" err="1"/>
              <a:t>Yager</a:t>
            </a:r>
            <a:r>
              <a:rPr lang="en-US" altLang="en-US" sz="2800" dirty="0"/>
              <a:t> guide the collaboration during group work</a:t>
            </a:r>
            <a:r>
              <a:rPr lang="en-US" altLang="en-US" sz="2800" dirty="0" smtClean="0"/>
              <a:t>?</a:t>
            </a:r>
            <a:endParaRPr kumimoji="0" lang="en-US" altLang="en-US" sz="2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endParaRPr>
          </a:p>
        </p:txBody>
      </p:sp>
      <p:pic>
        <p:nvPicPr>
          <p:cNvPr id="5" name="Picture 4"/>
          <p:cNvPicPr>
            <a:picLocks noChangeAspect="1"/>
          </p:cNvPicPr>
          <p:nvPr/>
        </p:nvPicPr>
        <p:blipFill>
          <a:blip r:embed="rId3"/>
          <a:stretch>
            <a:fillRect/>
          </a:stretch>
        </p:blipFill>
        <p:spPr>
          <a:xfrm>
            <a:off x="4697572" y="2077382"/>
            <a:ext cx="3927647" cy="2920741"/>
          </a:xfrm>
          <a:prstGeom prst="rect">
            <a:avLst/>
          </a:prstGeom>
          <a:ln w="12700">
            <a:solidFill>
              <a:schemeClr val="tx1"/>
            </a:solidFill>
          </a:ln>
        </p:spPr>
      </p:pic>
      <p:pic>
        <p:nvPicPr>
          <p:cNvPr id="6" name="Picture 5"/>
          <p:cNvPicPr>
            <a:picLocks noChangeAspect="1"/>
          </p:cNvPicPr>
          <p:nvPr/>
        </p:nvPicPr>
        <p:blipFill>
          <a:blip r:embed="rId4"/>
          <a:stretch>
            <a:fillRect/>
          </a:stretch>
        </p:blipFill>
        <p:spPr>
          <a:xfrm>
            <a:off x="7924712" y="10739"/>
            <a:ext cx="1181275" cy="824664"/>
          </a:xfrm>
          <a:prstGeom prst="rect">
            <a:avLst/>
          </a:prstGeom>
        </p:spPr>
      </p:pic>
      <p:pic>
        <p:nvPicPr>
          <p:cNvPr id="7" name="Picture 6" descr="Desch, Paula / Helpful Handouts and Worksheet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91896" y="850441"/>
            <a:ext cx="846905" cy="89771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3119671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528" y="323084"/>
            <a:ext cx="7886700" cy="1325563"/>
          </a:xfrm>
        </p:spPr>
        <p:txBody>
          <a:bodyPr/>
          <a:lstStyle/>
          <a:p>
            <a:r>
              <a:rPr lang="en-US" b="1" dirty="0"/>
              <a:t>Student-Led Groups</a:t>
            </a:r>
            <a:endParaRPr lang="en-US" dirty="0"/>
          </a:p>
        </p:txBody>
      </p:sp>
      <p:sp>
        <p:nvSpPr>
          <p:cNvPr id="3" name="Content Placeholder 2"/>
          <p:cNvSpPr>
            <a:spLocks noGrp="1"/>
          </p:cNvSpPr>
          <p:nvPr>
            <p:ph idx="1"/>
          </p:nvPr>
        </p:nvSpPr>
        <p:spPr>
          <a:xfrm>
            <a:off x="225528" y="1828800"/>
            <a:ext cx="4661104" cy="5029199"/>
          </a:xfrm>
        </p:spPr>
        <p:txBody>
          <a:bodyPr>
            <a:normAutofit/>
          </a:bodyPr>
          <a:lstStyle/>
          <a:p>
            <a:r>
              <a:rPr lang="en-US" dirty="0"/>
              <a:t>O</a:t>
            </a:r>
            <a:r>
              <a:rPr lang="en-US" dirty="0" smtClean="0"/>
              <a:t>pportunities </a:t>
            </a:r>
            <a:r>
              <a:rPr lang="en-US" dirty="0"/>
              <a:t>for divergent thinking </a:t>
            </a:r>
            <a:endParaRPr lang="en-US" dirty="0" smtClean="0"/>
          </a:p>
          <a:p>
            <a:r>
              <a:rPr lang="en-US" dirty="0"/>
              <a:t>S</a:t>
            </a:r>
            <a:r>
              <a:rPr lang="en-US" dirty="0" smtClean="0"/>
              <a:t>tudents take </a:t>
            </a:r>
            <a:r>
              <a:rPr lang="en-US" dirty="0"/>
              <a:t>responsibility for their own </a:t>
            </a:r>
            <a:r>
              <a:rPr lang="en-US" dirty="0" smtClean="0"/>
              <a:t>learning </a:t>
            </a:r>
          </a:p>
          <a:p>
            <a:r>
              <a:rPr lang="en-US" dirty="0"/>
              <a:t>M</a:t>
            </a:r>
            <a:r>
              <a:rPr lang="en-US" dirty="0" smtClean="0"/>
              <a:t>odel </a:t>
            </a:r>
            <a:r>
              <a:rPr lang="en-US" dirty="0"/>
              <a:t>"real-life" adult situations in which people </a:t>
            </a:r>
            <a:r>
              <a:rPr lang="en-US" dirty="0" smtClean="0"/>
              <a:t>collaborate to </a:t>
            </a:r>
            <a:r>
              <a:rPr lang="en-US" dirty="0"/>
              <a:t>solve </a:t>
            </a:r>
            <a:r>
              <a:rPr lang="en-US" dirty="0" smtClean="0"/>
              <a:t>problems</a:t>
            </a:r>
          </a:p>
        </p:txBody>
      </p:sp>
      <p:pic>
        <p:nvPicPr>
          <p:cNvPr id="5" name="Picture 4"/>
          <p:cNvPicPr>
            <a:picLocks noChangeAspect="1"/>
          </p:cNvPicPr>
          <p:nvPr/>
        </p:nvPicPr>
        <p:blipFill>
          <a:blip r:embed="rId3"/>
          <a:stretch>
            <a:fillRect/>
          </a:stretch>
        </p:blipFill>
        <p:spPr>
          <a:xfrm>
            <a:off x="4886632" y="1828800"/>
            <a:ext cx="4038567" cy="3008487"/>
          </a:xfrm>
          <a:prstGeom prst="rect">
            <a:avLst/>
          </a:prstGeom>
          <a:ln w="12700">
            <a:solidFill>
              <a:schemeClr val="tx1"/>
            </a:solidFill>
          </a:ln>
        </p:spPr>
      </p:pic>
    </p:spTree>
    <p:extLst>
      <p:ext uri="{BB962C8B-B14F-4D97-AF65-F5344CB8AC3E}">
        <p14:creationId xmlns:p14="http://schemas.microsoft.com/office/powerpoint/2010/main" val="58436362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354615"/>
            <a:ext cx="7886700" cy="1325563"/>
          </a:xfrm>
        </p:spPr>
        <p:txBody>
          <a:bodyPr/>
          <a:lstStyle/>
          <a:p>
            <a:r>
              <a:rPr lang="en-US" b="1" dirty="0" smtClean="0"/>
              <a:t>Student-Led Groups</a:t>
            </a:r>
            <a:endParaRPr lang="en-US" b="1" dirty="0"/>
          </a:p>
        </p:txBody>
      </p:sp>
      <p:pic>
        <p:nvPicPr>
          <p:cNvPr id="4" name="Picture 3"/>
          <p:cNvPicPr>
            <a:picLocks noChangeAspect="1"/>
          </p:cNvPicPr>
          <p:nvPr/>
        </p:nvPicPr>
        <p:blipFill>
          <a:blip r:embed="rId2"/>
          <a:stretch>
            <a:fillRect/>
          </a:stretch>
        </p:blipFill>
        <p:spPr>
          <a:xfrm>
            <a:off x="323850" y="2306932"/>
            <a:ext cx="8496300" cy="3286125"/>
          </a:xfrm>
          <a:prstGeom prst="rect">
            <a:avLst/>
          </a:prstGeom>
        </p:spPr>
      </p:pic>
      <p:pic>
        <p:nvPicPr>
          <p:cNvPr id="5" name="Picture 4" descr="Desch, Paula / Helpful Handouts and Workshee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9934" y="101349"/>
            <a:ext cx="846905" cy="89771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97226017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234" y="127007"/>
            <a:ext cx="7886700" cy="872061"/>
          </a:xfrm>
        </p:spPr>
        <p:txBody>
          <a:bodyPr/>
          <a:lstStyle/>
          <a:p>
            <a:r>
              <a:rPr lang="en-US" b="1" dirty="0" smtClean="0"/>
              <a:t>3 Learning </a:t>
            </a:r>
            <a:r>
              <a:rPr lang="en-US" b="1" dirty="0"/>
              <a:t>Group Strategies</a:t>
            </a:r>
            <a:endParaRPr lang="en-US" dirty="0"/>
          </a:p>
        </p:txBody>
      </p:sp>
      <p:graphicFrame>
        <p:nvGraphicFramePr>
          <p:cNvPr id="3" name="Table 2"/>
          <p:cNvGraphicFramePr>
            <a:graphicFrameLocks noGrp="1"/>
          </p:cNvGraphicFramePr>
          <p:nvPr>
            <p:extLst/>
          </p:nvPr>
        </p:nvGraphicFramePr>
        <p:xfrm>
          <a:off x="1571322" y="999068"/>
          <a:ext cx="6001356" cy="5683044"/>
        </p:xfrm>
        <a:graphic>
          <a:graphicData uri="http://schemas.openxmlformats.org/drawingml/2006/table">
            <a:tbl>
              <a:tblPr firstRow="1" firstCol="1" bandRow="1">
                <a:tableStyleId>{5C22544A-7EE6-4342-B048-85BDC9FD1C3A}</a:tableStyleId>
              </a:tblPr>
              <a:tblGrid>
                <a:gridCol w="1111362"/>
                <a:gridCol w="2389430"/>
                <a:gridCol w="2500564"/>
              </a:tblGrid>
              <a:tr h="254861">
                <a:tc>
                  <a:txBody>
                    <a:bodyPr/>
                    <a:lstStyle/>
                    <a:p>
                      <a:pPr marL="0" marR="0">
                        <a:lnSpc>
                          <a:spcPct val="106000"/>
                        </a:lnSpc>
                        <a:spcBef>
                          <a:spcPts val="0"/>
                        </a:spcBef>
                        <a:spcAft>
                          <a:spcPts val="800"/>
                        </a:spcAft>
                      </a:pPr>
                      <a:r>
                        <a:rPr lang="en-US" sz="1100" kern="1200" dirty="0">
                          <a:solidFill>
                            <a:schemeClr val="tx1"/>
                          </a:solidFill>
                          <a:effectLst/>
                          <a:latin typeface="Calibri Light" panose="020F0302020204030204" pitchFamily="34" charset="0"/>
                        </a:rPr>
                        <a:t>Strategy</a:t>
                      </a:r>
                      <a:endParaRPr lang="en-US" sz="1100" dirty="0">
                        <a:solidFill>
                          <a:schemeClr val="tx1"/>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0" marR="0" algn="ctr">
                        <a:lnSpc>
                          <a:spcPct val="106000"/>
                        </a:lnSpc>
                        <a:spcBef>
                          <a:spcPts val="0"/>
                        </a:spcBef>
                        <a:spcAft>
                          <a:spcPts val="800"/>
                        </a:spcAft>
                      </a:pPr>
                      <a:r>
                        <a:rPr lang="en-US" sz="1100" kern="1200" dirty="0">
                          <a:solidFill>
                            <a:schemeClr val="tx1"/>
                          </a:solidFill>
                          <a:effectLst/>
                          <a:latin typeface="Calibri Light" panose="020F0302020204030204" pitchFamily="34" charset="0"/>
                        </a:rPr>
                        <a:t>Problem-Solving Partnerships</a:t>
                      </a:r>
                      <a:endParaRPr lang="en-US" sz="1100" dirty="0">
                        <a:solidFill>
                          <a:schemeClr val="tx1"/>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10730" marR="10730" marT="10730" marB="10730" anchor="ctr"/>
                </a:tc>
                <a:tc>
                  <a:txBody>
                    <a:bodyPr/>
                    <a:lstStyle/>
                    <a:p>
                      <a:pPr marL="0" marR="0" algn="ctr">
                        <a:lnSpc>
                          <a:spcPct val="106000"/>
                        </a:lnSpc>
                        <a:spcBef>
                          <a:spcPts val="0"/>
                        </a:spcBef>
                        <a:spcAft>
                          <a:spcPts val="800"/>
                        </a:spcAft>
                      </a:pPr>
                      <a:r>
                        <a:rPr lang="en-US" sz="1100" kern="1200" dirty="0">
                          <a:solidFill>
                            <a:schemeClr val="tx1"/>
                          </a:solidFill>
                          <a:effectLst/>
                          <a:latin typeface="Calibri Light" panose="020F0302020204030204" pitchFamily="34" charset="0"/>
                        </a:rPr>
                        <a:t>Collaborative Groups</a:t>
                      </a:r>
                      <a:endParaRPr lang="en-US" sz="1100" dirty="0">
                        <a:solidFill>
                          <a:schemeClr val="tx1"/>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10730" marR="10730" marT="10730" marB="10730" anchor="ctr"/>
                </a:tc>
              </a:tr>
              <a:tr h="359183">
                <a:tc>
                  <a:txBody>
                    <a:bodyPr/>
                    <a:lstStyle/>
                    <a:p>
                      <a:pPr marL="0" marR="0">
                        <a:lnSpc>
                          <a:spcPct val="106000"/>
                        </a:lnSpc>
                        <a:spcBef>
                          <a:spcPts val="0"/>
                        </a:spcBef>
                        <a:spcAft>
                          <a:spcPts val="0"/>
                        </a:spcAft>
                      </a:pPr>
                      <a:r>
                        <a:rPr lang="en-US" sz="1100" kern="1200" dirty="0">
                          <a:solidFill>
                            <a:schemeClr val="tx1"/>
                          </a:solidFill>
                          <a:effectLst/>
                          <a:latin typeface="Calibri Light" panose="020F0302020204030204" pitchFamily="34" charset="0"/>
                        </a:rPr>
                        <a:t>Group Size</a:t>
                      </a:r>
                      <a:endParaRPr lang="en-US" sz="1100" dirty="0">
                        <a:solidFill>
                          <a:schemeClr val="tx1"/>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0" marR="0">
                        <a:lnSpc>
                          <a:spcPct val="106000"/>
                        </a:lnSpc>
                        <a:spcBef>
                          <a:spcPts val="0"/>
                        </a:spcBef>
                        <a:spcAft>
                          <a:spcPts val="0"/>
                        </a:spcAft>
                      </a:pPr>
                      <a:r>
                        <a:rPr lang="en-US" sz="1100" kern="1200" dirty="0">
                          <a:effectLst/>
                          <a:latin typeface="Calibri Light" panose="020F0302020204030204" pitchFamily="34" charset="0"/>
                        </a:rPr>
                        <a:t>Two to three students per group.</a:t>
                      </a:r>
                      <a:endParaRPr lang="en-US" sz="11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10730" marR="10730" marT="10730" marB="10730"/>
                </a:tc>
                <a:tc>
                  <a:txBody>
                    <a:bodyPr/>
                    <a:lstStyle/>
                    <a:p>
                      <a:pPr marL="0" marR="0">
                        <a:lnSpc>
                          <a:spcPct val="106000"/>
                        </a:lnSpc>
                        <a:spcBef>
                          <a:spcPts val="0"/>
                        </a:spcBef>
                        <a:spcAft>
                          <a:spcPts val="0"/>
                        </a:spcAft>
                      </a:pPr>
                      <a:r>
                        <a:rPr lang="en-US" sz="1100" kern="1200" dirty="0">
                          <a:effectLst/>
                          <a:latin typeface="Calibri Light" panose="020F0302020204030204" pitchFamily="34" charset="0"/>
                        </a:rPr>
                        <a:t>Three to six students per group.</a:t>
                      </a:r>
                      <a:endParaRPr lang="en-US" sz="11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10730" marR="10730" marT="10730" marB="10730"/>
                </a:tc>
              </a:tr>
              <a:tr h="519626">
                <a:tc>
                  <a:txBody>
                    <a:bodyPr/>
                    <a:lstStyle/>
                    <a:p>
                      <a:pPr marL="0" marR="0">
                        <a:lnSpc>
                          <a:spcPct val="106000"/>
                        </a:lnSpc>
                        <a:spcBef>
                          <a:spcPts val="0"/>
                        </a:spcBef>
                        <a:spcAft>
                          <a:spcPts val="0"/>
                        </a:spcAft>
                      </a:pPr>
                      <a:r>
                        <a:rPr lang="en-US" sz="1100" kern="1200" dirty="0">
                          <a:solidFill>
                            <a:schemeClr val="tx1"/>
                          </a:solidFill>
                          <a:effectLst/>
                          <a:latin typeface="Calibri Light" panose="020F0302020204030204" pitchFamily="34" charset="0"/>
                        </a:rPr>
                        <a:t>Duration</a:t>
                      </a:r>
                      <a:endParaRPr lang="en-US" sz="1100" dirty="0">
                        <a:solidFill>
                          <a:schemeClr val="tx1"/>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0" marR="0">
                        <a:lnSpc>
                          <a:spcPct val="106000"/>
                        </a:lnSpc>
                        <a:spcBef>
                          <a:spcPts val="0"/>
                        </a:spcBef>
                        <a:spcAft>
                          <a:spcPts val="0"/>
                        </a:spcAft>
                      </a:pPr>
                      <a:r>
                        <a:rPr lang="en-US" sz="1100" kern="1200" dirty="0">
                          <a:effectLst/>
                          <a:latin typeface="Calibri Light" panose="020F0302020204030204" pitchFamily="34" charset="0"/>
                        </a:rPr>
                        <a:t>Short (part of a class period to a few days).</a:t>
                      </a:r>
                      <a:endParaRPr lang="en-US" sz="11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10730" marR="10730" marT="10730" marB="10730"/>
                </a:tc>
                <a:tc>
                  <a:txBody>
                    <a:bodyPr/>
                    <a:lstStyle/>
                    <a:p>
                      <a:pPr marL="0" marR="0">
                        <a:lnSpc>
                          <a:spcPct val="106000"/>
                        </a:lnSpc>
                        <a:spcBef>
                          <a:spcPts val="0"/>
                        </a:spcBef>
                        <a:spcAft>
                          <a:spcPts val="0"/>
                        </a:spcAft>
                      </a:pPr>
                      <a:r>
                        <a:rPr lang="en-US" sz="1100" kern="1200" dirty="0">
                          <a:effectLst/>
                          <a:latin typeface="Calibri Light" panose="020F0302020204030204" pitchFamily="34" charset="0"/>
                        </a:rPr>
                        <a:t>Short (days) or longer (weeks or even months).</a:t>
                      </a:r>
                      <a:endParaRPr lang="en-US" sz="11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10730" marR="10730" marT="10730" marB="10730" anchor="ctr"/>
                </a:tc>
              </a:tr>
              <a:tr h="771411">
                <a:tc>
                  <a:txBody>
                    <a:bodyPr/>
                    <a:lstStyle/>
                    <a:p>
                      <a:pPr marL="0" marR="0">
                        <a:lnSpc>
                          <a:spcPct val="106000"/>
                        </a:lnSpc>
                        <a:spcBef>
                          <a:spcPts val="0"/>
                        </a:spcBef>
                        <a:spcAft>
                          <a:spcPts val="0"/>
                        </a:spcAft>
                      </a:pPr>
                      <a:r>
                        <a:rPr lang="en-US" sz="1100" kern="1200" dirty="0">
                          <a:solidFill>
                            <a:schemeClr val="tx1"/>
                          </a:solidFill>
                          <a:effectLst/>
                          <a:latin typeface="Calibri Light" panose="020F0302020204030204" pitchFamily="34" charset="0"/>
                        </a:rPr>
                        <a:t>Task or Problem</a:t>
                      </a:r>
                      <a:endParaRPr lang="en-US" sz="1100" dirty="0">
                        <a:solidFill>
                          <a:schemeClr val="tx1"/>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0" marR="0">
                        <a:lnSpc>
                          <a:spcPct val="106000"/>
                        </a:lnSpc>
                        <a:spcBef>
                          <a:spcPts val="0"/>
                        </a:spcBef>
                        <a:spcAft>
                          <a:spcPts val="0"/>
                        </a:spcAft>
                      </a:pPr>
                      <a:r>
                        <a:rPr lang="en-US" sz="1100" kern="1200" dirty="0">
                          <a:effectLst/>
                          <a:latin typeface="Calibri Light" panose="020F0302020204030204" pitchFamily="34" charset="0"/>
                        </a:rPr>
                        <a:t>To solve is limited in scope (a single problem or question or a limited set) and is usually a challenge or practice activity for students to apply recent learning.</a:t>
                      </a:r>
                      <a:endParaRPr lang="en-US" sz="11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10730" marR="10730" marT="10730" marB="10730"/>
                </a:tc>
                <a:tc>
                  <a:txBody>
                    <a:bodyPr/>
                    <a:lstStyle/>
                    <a:p>
                      <a:pPr marL="0" marR="0">
                        <a:lnSpc>
                          <a:spcPct val="106000"/>
                        </a:lnSpc>
                        <a:spcBef>
                          <a:spcPts val="0"/>
                        </a:spcBef>
                        <a:spcAft>
                          <a:spcPts val="0"/>
                        </a:spcAft>
                      </a:pPr>
                      <a:r>
                        <a:rPr lang="en-US" sz="1100" kern="1200" dirty="0">
                          <a:effectLst/>
                          <a:latin typeface="Calibri Light" panose="020F0302020204030204" pitchFamily="34" charset="0"/>
                        </a:rPr>
                        <a:t>Open-ended and may cover large amounts of course content.</a:t>
                      </a:r>
                      <a:endParaRPr lang="en-US" sz="11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10730" marR="10730" marT="10730" marB="10730"/>
                </a:tc>
              </a:tr>
              <a:tr h="3777963">
                <a:tc>
                  <a:txBody>
                    <a:bodyPr/>
                    <a:lstStyle/>
                    <a:p>
                      <a:pPr marL="0" marR="0">
                        <a:lnSpc>
                          <a:spcPct val="106000"/>
                        </a:lnSpc>
                        <a:spcBef>
                          <a:spcPts val="0"/>
                        </a:spcBef>
                        <a:spcAft>
                          <a:spcPts val="0"/>
                        </a:spcAft>
                      </a:pPr>
                      <a:r>
                        <a:rPr lang="en-US" sz="1100" kern="1200" dirty="0">
                          <a:solidFill>
                            <a:schemeClr val="tx1"/>
                          </a:solidFill>
                          <a:effectLst/>
                          <a:latin typeface="Calibri Light" panose="020F0302020204030204" pitchFamily="34" charset="0"/>
                        </a:rPr>
                        <a:t>Process</a:t>
                      </a:r>
                      <a:endParaRPr lang="en-US" sz="1100" dirty="0">
                        <a:solidFill>
                          <a:schemeClr val="tx1"/>
                        </a:solidFill>
                        <a:effectLst/>
                        <a:latin typeface="Calibri Light" panose="020F03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342900" marR="0" lvl="0" indent="-342900">
                        <a:lnSpc>
                          <a:spcPct val="106000"/>
                        </a:lnSpc>
                        <a:spcBef>
                          <a:spcPts val="0"/>
                        </a:spcBef>
                        <a:spcAft>
                          <a:spcPts val="0"/>
                        </a:spcAft>
                        <a:buFont typeface="Symbol" panose="05050102010706020507" pitchFamily="18" charset="2"/>
                        <a:buChar char=""/>
                      </a:pPr>
                      <a:r>
                        <a:rPr lang="en-US" sz="1100" kern="1200" dirty="0">
                          <a:effectLst/>
                          <a:latin typeface="Calibri Light" panose="020F0302020204030204" pitchFamily="34" charset="0"/>
                        </a:rPr>
                        <a:t>Multiple approaches to solving the problem are encouraged. There is no single "right" way to solve most problems, and all reasonable solutions or answers to the problem are honored.</a:t>
                      </a:r>
                      <a:endParaRPr lang="en-US" sz="1100" dirty="0">
                        <a:effectLst/>
                        <a:latin typeface="Calibri Light" panose="020F0302020204030204" pitchFamily="34" charset="0"/>
                      </a:endParaRPr>
                    </a:p>
                    <a:p>
                      <a:pPr marL="0" marR="0" indent="28575">
                        <a:lnSpc>
                          <a:spcPct val="106000"/>
                        </a:lnSpc>
                        <a:spcBef>
                          <a:spcPts val="0"/>
                        </a:spcBef>
                        <a:spcAft>
                          <a:spcPts val="0"/>
                        </a:spcAft>
                      </a:pPr>
                      <a:r>
                        <a:rPr lang="en-US" sz="1100" dirty="0">
                          <a:effectLst/>
                          <a:latin typeface="Calibri Light" panose="020F0302020204030204" pitchFamily="34" charset="0"/>
                        </a:rPr>
                        <a:t> </a:t>
                      </a:r>
                    </a:p>
                    <a:p>
                      <a:pPr marL="342900" marR="0" lvl="0" indent="-342900">
                        <a:lnSpc>
                          <a:spcPct val="106000"/>
                        </a:lnSpc>
                        <a:spcBef>
                          <a:spcPts val="0"/>
                        </a:spcBef>
                        <a:spcAft>
                          <a:spcPts val="0"/>
                        </a:spcAft>
                        <a:buFont typeface="Symbol" panose="05050102010706020507" pitchFamily="18" charset="2"/>
                        <a:buChar char=""/>
                      </a:pPr>
                      <a:r>
                        <a:rPr lang="en-US" sz="1100" kern="1200" dirty="0">
                          <a:effectLst/>
                          <a:latin typeface="Calibri Light" panose="020F0302020204030204" pitchFamily="34" charset="0"/>
                        </a:rPr>
                        <a:t>Individual students have an opportunity to explain and discuss their suggested solutions as well as their misconceptions.</a:t>
                      </a:r>
                      <a:endParaRPr lang="en-US" sz="1100" dirty="0">
                        <a:effectLst/>
                        <a:latin typeface="Calibri Light" panose="020F0302020204030204" pitchFamily="34" charset="0"/>
                      </a:endParaRPr>
                    </a:p>
                    <a:p>
                      <a:pPr marL="342900" marR="0" lvl="0" indent="-342900">
                        <a:lnSpc>
                          <a:spcPct val="106000"/>
                        </a:lnSpc>
                        <a:spcBef>
                          <a:spcPts val="0"/>
                        </a:spcBef>
                        <a:spcAft>
                          <a:spcPts val="0"/>
                        </a:spcAft>
                        <a:buFont typeface="Symbol" panose="05050102010706020507" pitchFamily="18" charset="2"/>
                        <a:buChar char=""/>
                      </a:pPr>
                      <a:r>
                        <a:rPr lang="en-US" sz="1100" kern="1200" dirty="0">
                          <a:effectLst/>
                          <a:latin typeface="Calibri Light" panose="020F0302020204030204" pitchFamily="34" charset="0"/>
                        </a:rPr>
                        <a:t>New understandings are developed by the individual, by the team, and, finally, by the whole class.</a:t>
                      </a:r>
                      <a:endParaRPr lang="en-US" sz="1100" dirty="0">
                        <a:effectLst/>
                        <a:latin typeface="Calibri Light" panose="020F0302020204030204" pitchFamily="34" charset="0"/>
                      </a:endParaRPr>
                    </a:p>
                    <a:p>
                      <a:pPr marL="342900" marR="0" lvl="0" indent="-342900">
                        <a:lnSpc>
                          <a:spcPct val="106000"/>
                        </a:lnSpc>
                        <a:spcBef>
                          <a:spcPts val="0"/>
                        </a:spcBef>
                        <a:spcAft>
                          <a:spcPts val="0"/>
                        </a:spcAft>
                        <a:buFont typeface="Symbol" panose="05050102010706020507" pitchFamily="18" charset="2"/>
                        <a:buChar char=""/>
                      </a:pPr>
                      <a:r>
                        <a:rPr lang="en-US" sz="1100" kern="1200" dirty="0">
                          <a:effectLst/>
                          <a:latin typeface="Calibri Light" panose="020F0302020204030204" pitchFamily="34" charset="0"/>
                        </a:rPr>
                        <a:t>Group and class discussions (and solutions) provide immediate feedback to the student.</a:t>
                      </a:r>
                      <a:endParaRPr lang="en-US" sz="11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10730" marR="10730" marT="10730" marB="10730"/>
                </a:tc>
                <a:tc>
                  <a:txBody>
                    <a:bodyPr/>
                    <a:lstStyle/>
                    <a:p>
                      <a:pPr marL="342900" marR="0" lvl="0" indent="-342900">
                        <a:lnSpc>
                          <a:spcPct val="106000"/>
                        </a:lnSpc>
                        <a:spcBef>
                          <a:spcPts val="0"/>
                        </a:spcBef>
                        <a:spcAft>
                          <a:spcPts val="0"/>
                        </a:spcAft>
                        <a:buFont typeface="Symbol" panose="05050102010706020507" pitchFamily="18" charset="2"/>
                        <a:buChar char=""/>
                      </a:pPr>
                      <a:r>
                        <a:rPr lang="en-US" sz="1100" kern="1200" dirty="0">
                          <a:effectLst/>
                          <a:latin typeface="Calibri Light" panose="020F0302020204030204" pitchFamily="34" charset="0"/>
                        </a:rPr>
                        <a:t>Student roles are flexible and may change throughout the project or assignment. Students observe (and help with) other students' work, and critique, evaluate, explain, and suggest ways for improvement. </a:t>
                      </a:r>
                      <a:endParaRPr lang="en-US" sz="1100" dirty="0">
                        <a:effectLst/>
                        <a:latin typeface="Calibri Light" panose="020F0302020204030204" pitchFamily="34" charset="0"/>
                      </a:endParaRPr>
                    </a:p>
                    <a:p>
                      <a:pPr marL="0" marR="0">
                        <a:lnSpc>
                          <a:spcPct val="106000"/>
                        </a:lnSpc>
                        <a:spcBef>
                          <a:spcPts val="0"/>
                        </a:spcBef>
                        <a:spcAft>
                          <a:spcPts val="0"/>
                        </a:spcAft>
                      </a:pPr>
                      <a:r>
                        <a:rPr lang="en-US" sz="1100" dirty="0">
                          <a:effectLst/>
                          <a:latin typeface="Calibri Light" panose="020F0302020204030204" pitchFamily="34" charset="0"/>
                        </a:rPr>
                        <a:t> </a:t>
                      </a:r>
                    </a:p>
                    <a:p>
                      <a:pPr marL="342900" marR="0" lvl="0" indent="-342900">
                        <a:lnSpc>
                          <a:spcPct val="106000"/>
                        </a:lnSpc>
                        <a:spcBef>
                          <a:spcPts val="0"/>
                        </a:spcBef>
                        <a:spcAft>
                          <a:spcPts val="0"/>
                        </a:spcAft>
                        <a:buFont typeface="Symbol" panose="05050102010706020507" pitchFamily="18" charset="2"/>
                        <a:buChar char=""/>
                      </a:pPr>
                      <a:r>
                        <a:rPr lang="en-US" sz="1100" kern="1200" dirty="0">
                          <a:effectLst/>
                          <a:latin typeface="Calibri Light" panose="020F0302020204030204" pitchFamily="34" charset="0"/>
                        </a:rPr>
                        <a:t>Open communication and multiple approaches are emphasized. All students are involved in honest discussion about ideas, procedures, experimental results, gathered information, interpretations, resource materials, and their own or other students' work.</a:t>
                      </a:r>
                      <a:endParaRPr lang="en-US" sz="1100" dirty="0">
                        <a:effectLst/>
                        <a:latin typeface="Calibri Light" panose="020F0302020204030204" pitchFamily="34" charset="0"/>
                      </a:endParaRPr>
                    </a:p>
                    <a:p>
                      <a:pPr marL="342900" marR="0" lvl="0" indent="-342900">
                        <a:lnSpc>
                          <a:spcPct val="106000"/>
                        </a:lnSpc>
                        <a:spcBef>
                          <a:spcPts val="0"/>
                        </a:spcBef>
                        <a:spcAft>
                          <a:spcPts val="800"/>
                        </a:spcAft>
                        <a:buFont typeface="Symbol" panose="05050102010706020507" pitchFamily="18" charset="2"/>
                        <a:buChar char=""/>
                      </a:pPr>
                      <a:r>
                        <a:rPr lang="en-US" sz="1100" kern="1200" dirty="0">
                          <a:effectLst/>
                          <a:latin typeface="Calibri Light" panose="020F0302020204030204" pitchFamily="34" charset="0"/>
                        </a:rPr>
                        <a:t>Students are constantly aware of the collaborative communication process, as well as the product or goals. They know they can change direction to meet goals.</a:t>
                      </a:r>
                      <a:endParaRPr lang="en-US" sz="11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10730" marR="10730" marT="10730" marB="10730"/>
                </a:tc>
              </a:tr>
            </a:tbl>
          </a:graphicData>
        </a:graphic>
      </p:graphicFrame>
      <p:pic>
        <p:nvPicPr>
          <p:cNvPr id="4" name="Picture 4" descr="Desch, Paula / Helpful Handouts and Workshee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9934" y="101349"/>
            <a:ext cx="846905" cy="89771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410113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50" y="0"/>
            <a:ext cx="7886700" cy="1004766"/>
          </a:xfrm>
        </p:spPr>
        <p:txBody>
          <a:bodyPr/>
          <a:lstStyle/>
          <a:p>
            <a:r>
              <a:rPr lang="en-US" b="1" dirty="0" smtClean="0"/>
              <a:t>Advantages</a:t>
            </a:r>
            <a:endParaRPr lang="en-US" dirty="0"/>
          </a:p>
        </p:txBody>
      </p:sp>
      <p:sp>
        <p:nvSpPr>
          <p:cNvPr id="3" name="Content Placeholder 2"/>
          <p:cNvSpPr>
            <a:spLocks noGrp="1"/>
          </p:cNvSpPr>
          <p:nvPr>
            <p:ph idx="1"/>
          </p:nvPr>
        </p:nvSpPr>
        <p:spPr>
          <a:xfrm>
            <a:off x="151650" y="966850"/>
            <a:ext cx="8992350" cy="5891150"/>
          </a:xfrm>
        </p:spPr>
        <p:txBody>
          <a:bodyPr>
            <a:normAutofit/>
          </a:bodyPr>
          <a:lstStyle/>
          <a:p>
            <a:pPr marL="0" indent="0">
              <a:buNone/>
            </a:pPr>
            <a:r>
              <a:rPr lang="en-US" sz="3200" dirty="0"/>
              <a:t>The </a:t>
            </a:r>
            <a:r>
              <a:rPr lang="en-US" sz="3200" dirty="0" smtClean="0"/>
              <a:t>essence is </a:t>
            </a:r>
            <a:r>
              <a:rPr lang="en-US" sz="3200" dirty="0"/>
              <a:t>team spirit that </a:t>
            </a:r>
            <a:r>
              <a:rPr lang="en-US" sz="3200" b="1" dirty="0"/>
              <a:t>motivates</a:t>
            </a:r>
            <a:r>
              <a:rPr lang="en-US" sz="3200" dirty="0"/>
              <a:t> students to contribute to the learning of others on the </a:t>
            </a:r>
            <a:r>
              <a:rPr lang="en-US" sz="3200" dirty="0" smtClean="0"/>
              <a:t>team: </a:t>
            </a:r>
          </a:p>
          <a:p>
            <a:r>
              <a:rPr lang="en-US" sz="3200" b="1" dirty="0"/>
              <a:t>S</a:t>
            </a:r>
            <a:r>
              <a:rPr lang="en-US" sz="3200" b="1" dirty="0" smtClean="0"/>
              <a:t>hare </a:t>
            </a:r>
            <a:r>
              <a:rPr lang="en-US" sz="3200" b="1" dirty="0"/>
              <a:t>ideas </a:t>
            </a:r>
            <a:r>
              <a:rPr lang="en-US" sz="3200" dirty="0"/>
              <a:t>and reinterpret instructions to help each </a:t>
            </a:r>
            <a:r>
              <a:rPr lang="en-US" sz="3200" dirty="0" smtClean="0"/>
              <a:t>other</a:t>
            </a:r>
          </a:p>
          <a:p>
            <a:r>
              <a:rPr lang="en-US" sz="3200" b="1" dirty="0"/>
              <a:t>C</a:t>
            </a:r>
            <a:r>
              <a:rPr lang="en-US" sz="3200" b="1" dirty="0" smtClean="0"/>
              <a:t>onvey the </a:t>
            </a:r>
            <a:r>
              <a:rPr lang="en-US" sz="3200" b="1" dirty="0"/>
              <a:t>idea </a:t>
            </a:r>
            <a:r>
              <a:rPr lang="en-US" sz="3200" dirty="0"/>
              <a:t>that learning is valuable and </a:t>
            </a:r>
            <a:r>
              <a:rPr lang="en-US" sz="3200" dirty="0" smtClean="0"/>
              <a:t>fun</a:t>
            </a:r>
          </a:p>
          <a:p>
            <a:r>
              <a:rPr lang="en-US" sz="3200" b="1" dirty="0"/>
              <a:t>M</a:t>
            </a:r>
            <a:r>
              <a:rPr lang="en-US" sz="3200" b="1" dirty="0" smtClean="0"/>
              <a:t>ake </a:t>
            </a:r>
            <a:r>
              <a:rPr lang="en-US" sz="3200" b="1" dirty="0"/>
              <a:t>predictions or estimations </a:t>
            </a:r>
            <a:r>
              <a:rPr lang="en-US" sz="3200" dirty="0"/>
              <a:t>about a problem, share ideas, or formulate </a:t>
            </a:r>
            <a:r>
              <a:rPr lang="en-US" sz="3200" dirty="0" smtClean="0"/>
              <a:t>questions </a:t>
            </a:r>
          </a:p>
        </p:txBody>
      </p:sp>
    </p:spTree>
    <p:extLst>
      <p:ext uri="{BB962C8B-B14F-4D97-AF65-F5344CB8AC3E}">
        <p14:creationId xmlns:p14="http://schemas.microsoft.com/office/powerpoint/2010/main" val="204529629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50" y="0"/>
            <a:ext cx="7886700" cy="1004766"/>
          </a:xfrm>
        </p:spPr>
        <p:txBody>
          <a:bodyPr/>
          <a:lstStyle/>
          <a:p>
            <a:r>
              <a:rPr lang="en-US" b="1" dirty="0" smtClean="0"/>
              <a:t>Advantages (continued)</a:t>
            </a:r>
            <a:endParaRPr lang="en-US" dirty="0"/>
          </a:p>
        </p:txBody>
      </p:sp>
      <p:sp>
        <p:nvSpPr>
          <p:cNvPr id="3" name="Content Placeholder 2"/>
          <p:cNvSpPr>
            <a:spLocks noGrp="1"/>
          </p:cNvSpPr>
          <p:nvPr>
            <p:ph idx="1"/>
          </p:nvPr>
        </p:nvSpPr>
        <p:spPr>
          <a:xfrm>
            <a:off x="151650" y="966850"/>
            <a:ext cx="8992350" cy="5891150"/>
          </a:xfrm>
        </p:spPr>
        <p:txBody>
          <a:bodyPr>
            <a:normAutofit/>
          </a:bodyPr>
          <a:lstStyle/>
          <a:p>
            <a:pPr marL="0" indent="0">
              <a:buNone/>
            </a:pPr>
            <a:r>
              <a:rPr lang="en-US" sz="3200" dirty="0"/>
              <a:t>The </a:t>
            </a:r>
            <a:r>
              <a:rPr lang="en-US" sz="3200" dirty="0" smtClean="0"/>
              <a:t>essence is </a:t>
            </a:r>
            <a:r>
              <a:rPr lang="en-US" sz="3200" dirty="0"/>
              <a:t>team spirit that </a:t>
            </a:r>
            <a:r>
              <a:rPr lang="en-US" sz="3200" b="1" dirty="0"/>
              <a:t>motivates</a:t>
            </a:r>
            <a:r>
              <a:rPr lang="en-US" sz="3200" dirty="0"/>
              <a:t> students to contribute to the learning of others on the </a:t>
            </a:r>
            <a:r>
              <a:rPr lang="en-US" sz="3200" dirty="0" smtClean="0"/>
              <a:t>team: </a:t>
            </a:r>
          </a:p>
          <a:p>
            <a:r>
              <a:rPr lang="en-US" sz="3200" dirty="0" smtClean="0"/>
              <a:t>After </a:t>
            </a:r>
            <a:r>
              <a:rPr lang="en-US" sz="3200" dirty="0"/>
              <a:t>working independently, group members might </a:t>
            </a:r>
            <a:r>
              <a:rPr lang="en-US" sz="3200" b="1" dirty="0"/>
              <a:t>cooperate</a:t>
            </a:r>
            <a:r>
              <a:rPr lang="en-US" sz="3200" dirty="0"/>
              <a:t> in composing either an oral solution or a written </a:t>
            </a:r>
            <a:r>
              <a:rPr lang="en-US" sz="3200" dirty="0" smtClean="0"/>
              <a:t>response</a:t>
            </a:r>
          </a:p>
          <a:p>
            <a:r>
              <a:rPr lang="en-US" sz="3200" dirty="0"/>
              <a:t>P</a:t>
            </a:r>
            <a:r>
              <a:rPr lang="en-US" sz="3200" dirty="0" smtClean="0"/>
              <a:t>rove </a:t>
            </a:r>
            <a:r>
              <a:rPr lang="en-US" sz="3200" dirty="0"/>
              <a:t>particularly effective for </a:t>
            </a:r>
            <a:r>
              <a:rPr lang="en-US" sz="3200" b="1" dirty="0"/>
              <a:t>open-ended</a:t>
            </a:r>
            <a:r>
              <a:rPr lang="en-US" sz="3200" dirty="0"/>
              <a:t> problem-solving </a:t>
            </a:r>
            <a:r>
              <a:rPr lang="en-US" sz="3200" dirty="0" smtClean="0"/>
              <a:t>investigations </a:t>
            </a:r>
          </a:p>
          <a:p>
            <a:r>
              <a:rPr lang="en-US" sz="3200" dirty="0" smtClean="0"/>
              <a:t>Come </a:t>
            </a:r>
            <a:r>
              <a:rPr lang="en-US" sz="3200" dirty="0"/>
              <a:t>in </a:t>
            </a:r>
            <a:r>
              <a:rPr lang="en-US" sz="3200" b="1" dirty="0"/>
              <a:t>all sizes and configurations</a:t>
            </a:r>
            <a:r>
              <a:rPr lang="en-US" sz="3200" dirty="0"/>
              <a:t>, depending on the instructional goal to be </a:t>
            </a:r>
            <a:r>
              <a:rPr lang="en-US" sz="3200" dirty="0" smtClean="0"/>
              <a:t>achieved </a:t>
            </a:r>
            <a:endParaRPr lang="en-US" sz="3200" dirty="0"/>
          </a:p>
        </p:txBody>
      </p:sp>
    </p:spTree>
    <p:extLst>
      <p:ext uri="{BB962C8B-B14F-4D97-AF65-F5344CB8AC3E}">
        <p14:creationId xmlns:p14="http://schemas.microsoft.com/office/powerpoint/2010/main" val="105080904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444" y="0"/>
            <a:ext cx="7886700" cy="1325563"/>
          </a:xfrm>
        </p:spPr>
        <p:txBody>
          <a:bodyPr/>
          <a:lstStyle/>
          <a:p>
            <a:r>
              <a:rPr lang="en-US" b="1" dirty="0" smtClean="0"/>
              <a:t>Reciprocal Teaching</a:t>
            </a:r>
            <a:endParaRPr lang="en-US" b="1" dirty="0"/>
          </a:p>
        </p:txBody>
      </p:sp>
      <p:pic>
        <p:nvPicPr>
          <p:cNvPr id="4" name="Picture 3"/>
          <p:cNvPicPr>
            <a:picLocks noChangeAspect="1"/>
          </p:cNvPicPr>
          <p:nvPr/>
        </p:nvPicPr>
        <p:blipFill>
          <a:blip r:embed="rId3"/>
          <a:stretch>
            <a:fillRect/>
          </a:stretch>
        </p:blipFill>
        <p:spPr>
          <a:xfrm>
            <a:off x="471333" y="1254841"/>
            <a:ext cx="3276600" cy="5410200"/>
          </a:xfrm>
          <a:prstGeom prst="rect">
            <a:avLst/>
          </a:prstGeom>
        </p:spPr>
      </p:pic>
      <p:graphicFrame>
        <p:nvGraphicFramePr>
          <p:cNvPr id="7" name="Table 6"/>
          <p:cNvGraphicFramePr>
            <a:graphicFrameLocks noGrp="1"/>
          </p:cNvGraphicFramePr>
          <p:nvPr>
            <p:extLst/>
          </p:nvPr>
        </p:nvGraphicFramePr>
        <p:xfrm>
          <a:off x="4340794" y="1176185"/>
          <a:ext cx="4173940" cy="5624767"/>
        </p:xfrm>
        <a:graphic>
          <a:graphicData uri="http://schemas.openxmlformats.org/drawingml/2006/table">
            <a:tbl>
              <a:tblPr firstRow="1" firstCol="1" bandRow="1"/>
              <a:tblGrid>
                <a:gridCol w="2086970"/>
                <a:gridCol w="2086970"/>
              </a:tblGrid>
              <a:tr h="146196">
                <a:tc gridSpan="2">
                  <a:txBody>
                    <a:bodyPr/>
                    <a:lstStyle/>
                    <a:p>
                      <a:pPr marL="0" marR="0" algn="ctr">
                        <a:lnSpc>
                          <a:spcPct val="107000"/>
                        </a:lnSpc>
                        <a:spcBef>
                          <a:spcPts val="0"/>
                        </a:spcBef>
                        <a:spcAft>
                          <a:spcPts val="0"/>
                        </a:spcAft>
                      </a:pPr>
                      <a:r>
                        <a:rPr lang="en-US" sz="900" b="1" dirty="0">
                          <a:effectLst/>
                          <a:latin typeface="Calibri Light" panose="020F0302020204030204" pitchFamily="34" charset="0"/>
                          <a:ea typeface="Calibri" panose="020F0502020204030204" pitchFamily="34" charset="0"/>
                          <a:cs typeface="Times New Roman" panose="02020603050405020304" pitchFamily="18" charset="0"/>
                        </a:rPr>
                        <a:t>Reciprocal Teaching</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35324" marR="353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hMerge="1">
                  <a:txBody>
                    <a:bodyPr/>
                    <a:lstStyle/>
                    <a:p>
                      <a:endParaRPr lang="en-US"/>
                    </a:p>
                  </a:txBody>
                  <a:tcPr/>
                </a:tc>
              </a:tr>
              <a:tr h="1378668">
                <a:tc>
                  <a:txBody>
                    <a:bodyPr/>
                    <a:lstStyle/>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Prediction</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35324" marR="353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Question</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35324" marR="353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8668">
                <a:tc>
                  <a:txBody>
                    <a:bodyPr/>
                    <a:lstStyle/>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Clarification</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35324" marR="353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Comment</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35324" marR="353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8668">
                <a:tc>
                  <a:txBody>
                    <a:bodyPr/>
                    <a:lstStyle/>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Connection</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35324" marR="353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Summarization</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35324" marR="353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8000">
                <a:tc gridSpan="2">
                  <a:txBody>
                    <a:bodyPr/>
                    <a:lstStyle/>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Bringing it all together…</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35324" marR="353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bl>
          </a:graphicData>
        </a:graphic>
      </p:graphicFrame>
      <p:pic>
        <p:nvPicPr>
          <p:cNvPr id="8" name="Picture 7"/>
          <p:cNvPicPr>
            <a:picLocks noChangeAspect="1"/>
          </p:cNvPicPr>
          <p:nvPr/>
        </p:nvPicPr>
        <p:blipFill>
          <a:blip r:embed="rId4"/>
          <a:stretch>
            <a:fillRect/>
          </a:stretch>
        </p:blipFill>
        <p:spPr>
          <a:xfrm>
            <a:off x="7924712" y="10739"/>
            <a:ext cx="1181275" cy="824664"/>
          </a:xfrm>
          <a:prstGeom prst="rect">
            <a:avLst/>
          </a:prstGeom>
        </p:spPr>
      </p:pic>
      <p:pic>
        <p:nvPicPr>
          <p:cNvPr id="6" name="Picture 5" descr="Desch, Paula / Helpful Handouts and Worksheet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3224" y="10739"/>
            <a:ext cx="846905" cy="89771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4403137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p:cNvSpPr>
            <a:spLocks noGrp="1"/>
          </p:cNvSpPr>
          <p:nvPr>
            <p:ph type="title"/>
          </p:nvPr>
        </p:nvSpPr>
        <p:spPr>
          <a:xfrm>
            <a:off x="165434" y="450471"/>
            <a:ext cx="8229600" cy="1143000"/>
          </a:xfrm>
        </p:spPr>
        <p:txBody>
          <a:bodyPr/>
          <a:lstStyle/>
          <a:p>
            <a:pPr eaLnBrk="1" hangingPunct="1"/>
            <a:r>
              <a:rPr lang="en-US" altLang="en-US" sz="4400" b="1" dirty="0" smtClean="0">
                <a:cs typeface="Garamond" panose="02020404030301010803" pitchFamily="18" charset="0"/>
              </a:rPr>
              <a:t>Norms</a:t>
            </a:r>
          </a:p>
        </p:txBody>
      </p:sp>
      <p:sp>
        <p:nvSpPr>
          <p:cNvPr id="141315" name="Content Placeholder 2"/>
          <p:cNvSpPr>
            <a:spLocks noGrp="1"/>
          </p:cNvSpPr>
          <p:nvPr>
            <p:ph idx="1"/>
          </p:nvPr>
        </p:nvSpPr>
        <p:spPr>
          <a:xfrm>
            <a:off x="165434" y="1835188"/>
            <a:ext cx="4756522" cy="4525963"/>
          </a:xfrm>
        </p:spPr>
        <p:txBody>
          <a:bodyPr>
            <a:normAutofit/>
          </a:bodyPr>
          <a:lstStyle/>
          <a:p>
            <a:pPr eaLnBrk="1" hangingPunct="1"/>
            <a:r>
              <a:rPr lang="en-US" altLang="en-US" sz="3200" dirty="0" smtClean="0"/>
              <a:t>Value everyone’s input/expertise/strengths</a:t>
            </a:r>
          </a:p>
          <a:p>
            <a:pPr eaLnBrk="1" hangingPunct="1"/>
            <a:r>
              <a:rPr lang="en-US" altLang="en-US" sz="3200" dirty="0" smtClean="0"/>
              <a:t>Remain Positive</a:t>
            </a:r>
          </a:p>
          <a:p>
            <a:pPr eaLnBrk="1" hangingPunct="1"/>
            <a:r>
              <a:rPr lang="en-US" altLang="en-US" sz="3200" dirty="0" smtClean="0"/>
              <a:t>Be Learning Focused</a:t>
            </a:r>
          </a:p>
          <a:p>
            <a:pPr eaLnBrk="1" hangingPunct="1"/>
            <a:r>
              <a:rPr lang="en-US" altLang="en-US" sz="3200" dirty="0" smtClean="0"/>
              <a:t>Use Parking Lot </a:t>
            </a:r>
          </a:p>
        </p:txBody>
      </p:sp>
      <p:pic>
        <p:nvPicPr>
          <p:cNvPr id="5" name="Picture 4"/>
          <p:cNvPicPr>
            <a:picLocks noChangeAspect="1"/>
          </p:cNvPicPr>
          <p:nvPr/>
        </p:nvPicPr>
        <p:blipFill>
          <a:blip r:embed="rId3"/>
          <a:stretch>
            <a:fillRect/>
          </a:stretch>
        </p:blipFill>
        <p:spPr>
          <a:xfrm>
            <a:off x="4082177" y="2834286"/>
            <a:ext cx="4879084" cy="3621826"/>
          </a:xfrm>
          <a:prstGeom prst="rect">
            <a:avLst/>
          </a:prstGeom>
          <a:ln w="12700">
            <a:solidFill>
              <a:schemeClr val="tx1"/>
            </a:solidFill>
          </a:ln>
        </p:spPr>
      </p:pic>
    </p:spTree>
    <p:extLst>
      <p:ext uri="{BB962C8B-B14F-4D97-AF65-F5344CB8AC3E}">
        <p14:creationId xmlns:p14="http://schemas.microsoft.com/office/powerpoint/2010/main" val="843164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485" y="336286"/>
            <a:ext cx="7886700" cy="1325563"/>
          </a:xfrm>
        </p:spPr>
        <p:txBody>
          <a:bodyPr/>
          <a:lstStyle/>
          <a:p>
            <a:r>
              <a:rPr lang="en-US" b="1" dirty="0" smtClean="0"/>
              <a:t>Video Example</a:t>
            </a:r>
            <a:endParaRPr lang="en-US" b="1" dirty="0"/>
          </a:p>
        </p:txBody>
      </p:sp>
      <p:pic>
        <p:nvPicPr>
          <p:cNvPr id="3" name="Picture 2"/>
          <p:cNvPicPr>
            <a:picLocks noChangeAspect="1"/>
          </p:cNvPicPr>
          <p:nvPr/>
        </p:nvPicPr>
        <p:blipFill>
          <a:blip r:embed="rId3"/>
          <a:stretch>
            <a:fillRect/>
          </a:stretch>
        </p:blipFill>
        <p:spPr>
          <a:xfrm>
            <a:off x="1860756" y="1690689"/>
            <a:ext cx="5638800" cy="3971925"/>
          </a:xfrm>
          <a:prstGeom prst="rect">
            <a:avLst/>
          </a:prstGeom>
          <a:ln w="12700">
            <a:solidFill>
              <a:schemeClr val="tx1"/>
            </a:solidFill>
          </a:ln>
        </p:spPr>
      </p:pic>
    </p:spTree>
    <p:extLst>
      <p:ext uri="{BB962C8B-B14F-4D97-AF65-F5344CB8AC3E}">
        <p14:creationId xmlns:p14="http://schemas.microsoft.com/office/powerpoint/2010/main" val="60799617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768" y="365128"/>
            <a:ext cx="7886700" cy="1325563"/>
          </a:xfrm>
        </p:spPr>
        <p:txBody>
          <a:bodyPr/>
          <a:lstStyle/>
          <a:p>
            <a:r>
              <a:rPr lang="en-US" b="1" dirty="0" smtClean="0"/>
              <a:t>Questions to Consider</a:t>
            </a:r>
            <a:endParaRPr lang="en-US" b="1" dirty="0"/>
          </a:p>
        </p:txBody>
      </p:sp>
      <p:sp>
        <p:nvSpPr>
          <p:cNvPr id="3" name="Content Placeholder 2"/>
          <p:cNvSpPr>
            <a:spLocks noGrp="1"/>
          </p:cNvSpPr>
          <p:nvPr>
            <p:ph idx="1"/>
          </p:nvPr>
        </p:nvSpPr>
        <p:spPr>
          <a:xfrm>
            <a:off x="46550" y="2474554"/>
            <a:ext cx="3928602" cy="2657885"/>
          </a:xfrm>
        </p:spPr>
        <p:txBody>
          <a:bodyPr/>
          <a:lstStyle/>
          <a:p>
            <a:r>
              <a:rPr lang="en-US" dirty="0" smtClean="0"/>
              <a:t>How </a:t>
            </a:r>
            <a:r>
              <a:rPr lang="en-US" dirty="0"/>
              <a:t>does utilizing the reciprocal teaching strategy assist students with taking ownership of their learning?</a:t>
            </a:r>
          </a:p>
        </p:txBody>
      </p:sp>
      <p:pic>
        <p:nvPicPr>
          <p:cNvPr id="4" name="Picture 3"/>
          <p:cNvPicPr>
            <a:picLocks noChangeAspect="1"/>
          </p:cNvPicPr>
          <p:nvPr/>
        </p:nvPicPr>
        <p:blipFill>
          <a:blip r:embed="rId3"/>
          <a:stretch>
            <a:fillRect/>
          </a:stretch>
        </p:blipFill>
        <p:spPr>
          <a:xfrm>
            <a:off x="3975152" y="1808677"/>
            <a:ext cx="4948970" cy="3205776"/>
          </a:xfrm>
          <a:prstGeom prst="rect">
            <a:avLst/>
          </a:prstGeom>
          <a:ln w="12700">
            <a:solidFill>
              <a:schemeClr val="tx1"/>
            </a:solidFill>
          </a:ln>
        </p:spPr>
      </p:pic>
      <p:pic>
        <p:nvPicPr>
          <p:cNvPr id="5" name="Picture 4"/>
          <p:cNvPicPr>
            <a:picLocks noChangeAspect="1"/>
          </p:cNvPicPr>
          <p:nvPr/>
        </p:nvPicPr>
        <p:blipFill>
          <a:blip r:embed="rId4"/>
          <a:stretch>
            <a:fillRect/>
          </a:stretch>
        </p:blipFill>
        <p:spPr>
          <a:xfrm>
            <a:off x="1396061" y="4468482"/>
            <a:ext cx="1351208" cy="2231064"/>
          </a:xfrm>
          <a:prstGeom prst="rect">
            <a:avLst/>
          </a:prstGeom>
        </p:spPr>
      </p:pic>
      <p:pic>
        <p:nvPicPr>
          <p:cNvPr id="6" name="Picture 5" descr="Desch, Paula / Helpful Handouts and Worksheet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09934" y="101349"/>
            <a:ext cx="846905" cy="89771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89699480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767" y="365126"/>
            <a:ext cx="7886700" cy="1325563"/>
          </a:xfrm>
        </p:spPr>
        <p:txBody>
          <a:bodyPr/>
          <a:lstStyle/>
          <a:p>
            <a:r>
              <a:rPr lang="en-US" b="1" dirty="0" smtClean="0"/>
              <a:t>Mechanics</a:t>
            </a:r>
            <a:endParaRPr lang="en-US" b="1" dirty="0"/>
          </a:p>
        </p:txBody>
      </p:sp>
      <p:pic>
        <p:nvPicPr>
          <p:cNvPr id="4" name="Content Placeholder 3" descr="Screen Shot 2017-09-07 at 2.54.32 PM.png"/>
          <p:cNvPicPr>
            <a:picLocks noGrp="1" noChangeAspect="1"/>
          </p:cNvPicPr>
          <p:nvPr>
            <p:ph idx="1"/>
          </p:nvPr>
        </p:nvPicPr>
        <p:blipFill>
          <a:blip r:embed="rId2">
            <a:extLst>
              <a:ext uri="{28A0092B-C50C-407E-A947-70E740481C1C}">
                <a14:useLocalDpi xmlns:a14="http://schemas.microsoft.com/office/drawing/2010/main" val="0"/>
              </a:ext>
            </a:extLst>
          </a:blip>
          <a:srcRect t="7277" b="7277"/>
          <a:stretch>
            <a:fillRect/>
          </a:stretch>
        </p:blipFill>
        <p:spPr>
          <a:xfrm>
            <a:off x="2257778" y="2490899"/>
            <a:ext cx="5051778" cy="2787223"/>
          </a:xfrm>
          <a:ln w="12700">
            <a:solidFill>
              <a:schemeClr val="tx1"/>
            </a:solidFill>
          </a:ln>
        </p:spPr>
      </p:pic>
      <p:pic>
        <p:nvPicPr>
          <p:cNvPr id="5" name="Picture 4" descr="Screen Shot 2017-09-07 at 2.55.2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24835"/>
            <a:ext cx="4487333" cy="2133165"/>
          </a:xfrm>
          <a:prstGeom prst="rect">
            <a:avLst/>
          </a:prstGeom>
          <a:ln w="12700">
            <a:solidFill>
              <a:schemeClr val="tx1"/>
            </a:solidFill>
          </a:ln>
        </p:spPr>
      </p:pic>
      <p:pic>
        <p:nvPicPr>
          <p:cNvPr id="6" name="Picture 5" descr="Screen Shot 2017-09-07 at 2.56.3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60369" y="0"/>
            <a:ext cx="4583631" cy="2737556"/>
          </a:xfrm>
          <a:prstGeom prst="rect">
            <a:avLst/>
          </a:prstGeom>
        </p:spPr>
      </p:pic>
      <p:pic>
        <p:nvPicPr>
          <p:cNvPr id="7" name="Picture 6" descr="Screen Shot 2017-09-07 at 2.58.36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4556" y="4662652"/>
            <a:ext cx="3739444" cy="2195348"/>
          </a:xfrm>
          <a:prstGeom prst="rect">
            <a:avLst/>
          </a:prstGeom>
          <a:ln w="12700">
            <a:solidFill>
              <a:schemeClr val="tx1"/>
            </a:solidFill>
          </a:ln>
        </p:spPr>
      </p:pic>
    </p:spTree>
    <p:extLst>
      <p:ext uri="{BB962C8B-B14F-4D97-AF65-F5344CB8AC3E}">
        <p14:creationId xmlns:p14="http://schemas.microsoft.com/office/powerpoint/2010/main" val="310669902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829778" y="339985"/>
            <a:ext cx="2194495" cy="2033698"/>
          </a:xfrm>
          <a:prstGeom prst="rect">
            <a:avLst/>
          </a:prstGeom>
        </p:spPr>
      </p:pic>
      <p:sp>
        <p:nvSpPr>
          <p:cNvPr id="2" name="Title 1"/>
          <p:cNvSpPr>
            <a:spLocks noGrp="1"/>
          </p:cNvSpPr>
          <p:nvPr>
            <p:ph type="title"/>
          </p:nvPr>
        </p:nvSpPr>
        <p:spPr>
          <a:xfrm>
            <a:off x="194472" y="381000"/>
            <a:ext cx="8360127" cy="1227667"/>
          </a:xfrm>
        </p:spPr>
        <p:txBody>
          <a:bodyPr>
            <a:noAutofit/>
          </a:bodyPr>
          <a:lstStyle/>
          <a:p>
            <a:r>
              <a:rPr lang="en-US" b="1" dirty="0" smtClean="0"/>
              <a:t>Consider the Purpose</a:t>
            </a:r>
            <a:br>
              <a:rPr lang="en-US" b="1" dirty="0" smtClean="0"/>
            </a:br>
            <a:endParaRPr lang="en-US" dirty="0"/>
          </a:p>
        </p:txBody>
      </p:sp>
      <p:sp>
        <p:nvSpPr>
          <p:cNvPr id="3" name="Content Placeholder 2"/>
          <p:cNvSpPr>
            <a:spLocks noGrp="1"/>
          </p:cNvSpPr>
          <p:nvPr>
            <p:ph idx="1"/>
          </p:nvPr>
        </p:nvSpPr>
        <p:spPr>
          <a:xfrm>
            <a:off x="194472" y="1608667"/>
            <a:ext cx="8603226" cy="5143008"/>
          </a:xfrm>
        </p:spPr>
        <p:txBody>
          <a:bodyPr>
            <a:normAutofit/>
          </a:bodyPr>
          <a:lstStyle/>
          <a:p>
            <a:r>
              <a:rPr lang="en-US" dirty="0"/>
              <a:t>R</a:t>
            </a:r>
            <a:r>
              <a:rPr lang="en-US" dirty="0" smtClean="0"/>
              <a:t>equires </a:t>
            </a:r>
            <a:r>
              <a:rPr lang="en-US" b="1" dirty="0" smtClean="0"/>
              <a:t>purposeful planning through UDL</a:t>
            </a:r>
            <a:endParaRPr lang="en-US" dirty="0" smtClean="0"/>
          </a:p>
          <a:p>
            <a:r>
              <a:rPr lang="en-US" dirty="0" smtClean="0"/>
              <a:t>Consider </a:t>
            </a:r>
            <a:r>
              <a:rPr lang="en-US" b="1" dirty="0" smtClean="0"/>
              <a:t>assessment data,</a:t>
            </a:r>
            <a:r>
              <a:rPr lang="en-US" dirty="0" smtClean="0"/>
              <a:t> </a:t>
            </a:r>
            <a:r>
              <a:rPr lang="en-US" b="1" dirty="0" smtClean="0"/>
              <a:t>student needs and abilities </a:t>
            </a:r>
          </a:p>
          <a:p>
            <a:r>
              <a:rPr lang="en-US" b="1" dirty="0" smtClean="0"/>
              <a:t>Rearrange groups frequently </a:t>
            </a:r>
          </a:p>
          <a:p>
            <a:r>
              <a:rPr lang="en-US" dirty="0" smtClean="0"/>
              <a:t>meet each individual’s needs</a:t>
            </a:r>
          </a:p>
          <a:p>
            <a:r>
              <a:rPr lang="en-US" dirty="0"/>
              <a:t>Identify the most effective grouping </a:t>
            </a:r>
            <a:r>
              <a:rPr lang="en-US" dirty="0" smtClean="0"/>
              <a:t>design</a:t>
            </a:r>
          </a:p>
          <a:p>
            <a:r>
              <a:rPr lang="en-US" dirty="0"/>
              <a:t>Differentiate engaging activities for each </a:t>
            </a:r>
            <a:r>
              <a:rPr lang="en-US" dirty="0" smtClean="0"/>
              <a:t>group</a:t>
            </a:r>
          </a:p>
          <a:p>
            <a:pPr marL="0" indent="0">
              <a:buNone/>
            </a:pPr>
            <a:endParaRPr lang="en-US" dirty="0" smtClean="0"/>
          </a:p>
          <a:p>
            <a:pPr marL="0" indent="0">
              <a:buNone/>
            </a:pPr>
            <a:r>
              <a:rPr lang="en-US" dirty="0" smtClean="0"/>
              <a:t>Ask, “What is the best type of configuration to meet my learning outcome for this activity?” </a:t>
            </a:r>
          </a:p>
        </p:txBody>
      </p:sp>
    </p:spTree>
    <p:extLst>
      <p:ext uri="{BB962C8B-B14F-4D97-AF65-F5344CB8AC3E}">
        <p14:creationId xmlns:p14="http://schemas.microsoft.com/office/powerpoint/2010/main" val="401407962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5387" y="365126"/>
            <a:ext cx="7886700" cy="1325563"/>
          </a:xfrm>
        </p:spPr>
        <p:txBody>
          <a:bodyPr>
            <a:noAutofit/>
          </a:bodyPr>
          <a:lstStyle/>
          <a:p>
            <a:r>
              <a:rPr lang="en-US" b="1" dirty="0" smtClean="0"/>
              <a:t>Common </a:t>
            </a:r>
            <a:r>
              <a:rPr lang="en-US" b="1" dirty="0"/>
              <a:t>Characteristics of </a:t>
            </a:r>
            <a:r>
              <a:rPr lang="en-US" b="1" dirty="0" smtClean="0"/>
              <a:t>Effective </a:t>
            </a:r>
            <a:r>
              <a:rPr lang="en-US" b="1" dirty="0"/>
              <a:t>Learning Groups</a:t>
            </a:r>
            <a:r>
              <a:rPr lang="en-US" dirty="0"/>
              <a:t/>
            </a:r>
            <a:br>
              <a:rPr lang="en-US" dirty="0"/>
            </a:br>
            <a:endParaRPr lang="en-US" dirty="0"/>
          </a:p>
        </p:txBody>
      </p:sp>
      <p:sp>
        <p:nvSpPr>
          <p:cNvPr id="3" name="Content Placeholder 2"/>
          <p:cNvSpPr>
            <a:spLocks noGrp="1"/>
          </p:cNvSpPr>
          <p:nvPr>
            <p:ph idx="1"/>
          </p:nvPr>
        </p:nvSpPr>
        <p:spPr>
          <a:xfrm>
            <a:off x="265387" y="1459754"/>
            <a:ext cx="8681942" cy="5398245"/>
          </a:xfrm>
        </p:spPr>
        <p:txBody>
          <a:bodyPr>
            <a:normAutofit/>
          </a:bodyPr>
          <a:lstStyle/>
          <a:p>
            <a:r>
              <a:rPr lang="en-US" dirty="0" smtClean="0"/>
              <a:t>Work is </a:t>
            </a:r>
            <a:r>
              <a:rPr lang="en-US" b="1" dirty="0"/>
              <a:t>challenging and </a:t>
            </a:r>
            <a:r>
              <a:rPr lang="en-US" b="1" dirty="0" smtClean="0"/>
              <a:t>meaningful</a:t>
            </a:r>
            <a:endParaRPr lang="en-US" b="1" dirty="0"/>
          </a:p>
          <a:p>
            <a:r>
              <a:rPr lang="en-US" dirty="0"/>
              <a:t>T</a:t>
            </a:r>
            <a:r>
              <a:rPr lang="en-US" dirty="0" smtClean="0"/>
              <a:t>eacher is </a:t>
            </a:r>
            <a:r>
              <a:rPr lang="en-US" b="1" dirty="0"/>
              <a:t>actively involved </a:t>
            </a:r>
            <a:r>
              <a:rPr lang="en-US" dirty="0"/>
              <a:t>in the students' learning process, serving as a </a:t>
            </a:r>
            <a:r>
              <a:rPr lang="en-US" dirty="0" smtClean="0"/>
              <a:t>resource, </a:t>
            </a:r>
            <a:r>
              <a:rPr lang="en-US" dirty="0"/>
              <a:t>questioner, guide, evaluator, and </a:t>
            </a:r>
            <a:r>
              <a:rPr lang="en-US" dirty="0" smtClean="0"/>
              <a:t>coach</a:t>
            </a:r>
            <a:endParaRPr lang="en-US" dirty="0"/>
          </a:p>
          <a:p>
            <a:r>
              <a:rPr lang="en-US" b="1" dirty="0"/>
              <a:t>Learning goals and timelines </a:t>
            </a:r>
            <a:r>
              <a:rPr lang="en-US" dirty="0"/>
              <a:t>are clearly understood by the students and monitored by the </a:t>
            </a:r>
            <a:r>
              <a:rPr lang="en-US" dirty="0" smtClean="0"/>
              <a:t>teacher</a:t>
            </a:r>
            <a:endParaRPr lang="en-US" dirty="0"/>
          </a:p>
          <a:p>
            <a:r>
              <a:rPr lang="en-US" dirty="0"/>
              <a:t>A</a:t>
            </a:r>
            <a:r>
              <a:rPr lang="en-US" dirty="0" smtClean="0"/>
              <a:t>ll </a:t>
            </a:r>
            <a:r>
              <a:rPr lang="en-US" dirty="0"/>
              <a:t>students are </a:t>
            </a:r>
            <a:r>
              <a:rPr lang="en-US" b="1" dirty="0"/>
              <a:t>actively </a:t>
            </a:r>
            <a:r>
              <a:rPr lang="en-US" b="1" dirty="0" smtClean="0"/>
              <a:t>involved</a:t>
            </a:r>
            <a:endParaRPr lang="en-US" b="1" dirty="0"/>
          </a:p>
          <a:p>
            <a:r>
              <a:rPr lang="en-US" b="1" dirty="0"/>
              <a:t>Cooperation</a:t>
            </a:r>
            <a:r>
              <a:rPr lang="en-US" dirty="0"/>
              <a:t> is valued over </a:t>
            </a:r>
            <a:r>
              <a:rPr lang="en-US" dirty="0" smtClean="0"/>
              <a:t>competition</a:t>
            </a:r>
            <a:endParaRPr lang="en-US" dirty="0"/>
          </a:p>
          <a:p>
            <a:r>
              <a:rPr lang="en-US" dirty="0"/>
              <a:t>H</a:t>
            </a:r>
            <a:r>
              <a:rPr lang="en-US" dirty="0" smtClean="0"/>
              <a:t>ave </a:t>
            </a:r>
            <a:r>
              <a:rPr lang="en-US" dirty="0"/>
              <a:t>a sense of being able to </a:t>
            </a:r>
            <a:r>
              <a:rPr lang="en-US" b="1" dirty="0"/>
              <a:t>accomplish more </a:t>
            </a:r>
            <a:r>
              <a:rPr lang="en-US" dirty="0"/>
              <a:t>learning together than they can </a:t>
            </a:r>
            <a:r>
              <a:rPr lang="en-US" dirty="0" smtClean="0"/>
              <a:t>alone</a:t>
            </a:r>
            <a:endParaRPr lang="en-US" dirty="0"/>
          </a:p>
        </p:txBody>
      </p:sp>
    </p:spTree>
    <p:extLst>
      <p:ext uri="{BB962C8B-B14F-4D97-AF65-F5344CB8AC3E}">
        <p14:creationId xmlns:p14="http://schemas.microsoft.com/office/powerpoint/2010/main" val="361745002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836" y="365126"/>
            <a:ext cx="8386853" cy="1325563"/>
          </a:xfrm>
        </p:spPr>
        <p:txBody>
          <a:bodyPr>
            <a:noAutofit/>
          </a:bodyPr>
          <a:lstStyle/>
          <a:p>
            <a:r>
              <a:rPr lang="en-US" b="1" dirty="0"/>
              <a:t>Common Characteristics of </a:t>
            </a:r>
            <a:r>
              <a:rPr lang="en-US" b="1" dirty="0" smtClean="0"/>
              <a:t>Effective </a:t>
            </a:r>
            <a:r>
              <a:rPr lang="en-US" b="1" dirty="0"/>
              <a:t>Learning </a:t>
            </a:r>
            <a:r>
              <a:rPr lang="en-US" b="1" dirty="0" smtClean="0"/>
              <a:t>Groups</a:t>
            </a:r>
            <a:r>
              <a:rPr lang="en-US" dirty="0" smtClean="0"/>
              <a:t> (</a:t>
            </a:r>
            <a:r>
              <a:rPr lang="en-US" b="1" dirty="0" smtClean="0"/>
              <a:t>continued)</a:t>
            </a:r>
            <a:endParaRPr lang="en-US" b="1" dirty="0"/>
          </a:p>
        </p:txBody>
      </p:sp>
      <p:sp>
        <p:nvSpPr>
          <p:cNvPr id="3" name="Content Placeholder 2"/>
          <p:cNvSpPr>
            <a:spLocks noGrp="1"/>
          </p:cNvSpPr>
          <p:nvPr>
            <p:ph idx="1"/>
          </p:nvPr>
        </p:nvSpPr>
        <p:spPr>
          <a:xfrm>
            <a:off x="441837" y="2189418"/>
            <a:ext cx="7886700" cy="4351338"/>
          </a:xfrm>
        </p:spPr>
        <p:txBody>
          <a:bodyPr>
            <a:normAutofit/>
          </a:bodyPr>
          <a:lstStyle/>
          <a:p>
            <a:r>
              <a:rPr lang="en-US" dirty="0"/>
              <a:t>Group process provides a </a:t>
            </a:r>
            <a:r>
              <a:rPr lang="en-US" b="1" dirty="0"/>
              <a:t>comfort level </a:t>
            </a:r>
            <a:r>
              <a:rPr lang="en-US" dirty="0"/>
              <a:t>for discussion and airing questions</a:t>
            </a:r>
          </a:p>
          <a:p>
            <a:r>
              <a:rPr lang="en-US" dirty="0"/>
              <a:t>Student </a:t>
            </a:r>
            <a:r>
              <a:rPr lang="en-US" b="1" dirty="0"/>
              <a:t>interaction </a:t>
            </a:r>
            <a:r>
              <a:rPr lang="en-US" dirty="0"/>
              <a:t>and social skills are required </a:t>
            </a:r>
          </a:p>
          <a:p>
            <a:r>
              <a:rPr lang="en-US" dirty="0"/>
              <a:t>Group time is </a:t>
            </a:r>
            <a:r>
              <a:rPr lang="en-US" b="1" dirty="0"/>
              <a:t>not</a:t>
            </a:r>
            <a:r>
              <a:rPr lang="en-US" dirty="0"/>
              <a:t> </a:t>
            </a:r>
            <a:r>
              <a:rPr lang="en-US" b="1" dirty="0"/>
              <a:t>"free time" </a:t>
            </a:r>
            <a:r>
              <a:rPr lang="en-US" dirty="0"/>
              <a:t>for student (or teacher</a:t>
            </a:r>
            <a:r>
              <a:rPr lang="en-US" dirty="0" smtClean="0"/>
              <a:t>)</a:t>
            </a:r>
            <a:endParaRPr lang="en-US" dirty="0"/>
          </a:p>
          <a:p>
            <a:r>
              <a:rPr lang="en-US" b="1" dirty="0"/>
              <a:t>Multiple means of assessment </a:t>
            </a:r>
            <a:r>
              <a:rPr lang="en-US" dirty="0"/>
              <a:t>are possible (rubrics, portfolios, quizzes, interviews, presentations, etc.)</a:t>
            </a:r>
          </a:p>
          <a:p>
            <a:r>
              <a:rPr lang="en-US" dirty="0"/>
              <a:t> </a:t>
            </a:r>
            <a:r>
              <a:rPr lang="en-US" b="1" dirty="0"/>
              <a:t>Evaluation</a:t>
            </a:r>
            <a:r>
              <a:rPr lang="en-US" dirty="0"/>
              <a:t> can be of the individual student, of the group, or a combination</a:t>
            </a:r>
          </a:p>
          <a:p>
            <a:endParaRPr lang="en-US" dirty="0"/>
          </a:p>
        </p:txBody>
      </p:sp>
    </p:spTree>
    <p:extLst>
      <p:ext uri="{BB962C8B-B14F-4D97-AF65-F5344CB8AC3E}">
        <p14:creationId xmlns:p14="http://schemas.microsoft.com/office/powerpoint/2010/main" val="296385770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605" y="365127"/>
            <a:ext cx="7886700" cy="848176"/>
          </a:xfrm>
        </p:spPr>
        <p:txBody>
          <a:bodyPr>
            <a:noAutofit/>
          </a:bodyPr>
          <a:lstStyle/>
          <a:p>
            <a:r>
              <a:rPr lang="en-US" b="1" dirty="0"/>
              <a:t>Managing Flexible Groups</a:t>
            </a:r>
            <a:br>
              <a:rPr lang="en-US" b="1" dirty="0"/>
            </a:br>
            <a:endParaRPr lang="en-US" b="1" dirty="0"/>
          </a:p>
        </p:txBody>
      </p:sp>
      <p:sp>
        <p:nvSpPr>
          <p:cNvPr id="3" name="Content Placeholder 2"/>
          <p:cNvSpPr>
            <a:spLocks noGrp="1"/>
          </p:cNvSpPr>
          <p:nvPr>
            <p:ph idx="1"/>
          </p:nvPr>
        </p:nvSpPr>
        <p:spPr>
          <a:xfrm>
            <a:off x="170605" y="1213303"/>
            <a:ext cx="8719855" cy="5384028"/>
          </a:xfrm>
        </p:spPr>
        <p:txBody>
          <a:bodyPr>
            <a:normAutofit/>
          </a:bodyPr>
          <a:lstStyle/>
          <a:p>
            <a:r>
              <a:rPr lang="en-US" dirty="0" smtClean="0"/>
              <a:t>Create a color-coded system or chart </a:t>
            </a:r>
          </a:p>
          <a:p>
            <a:r>
              <a:rPr lang="en-US" dirty="0" smtClean="0"/>
              <a:t>Give specific instructions </a:t>
            </a:r>
          </a:p>
          <a:p>
            <a:r>
              <a:rPr lang="en-US" dirty="0" smtClean="0"/>
              <a:t>Post written instructions and expectations </a:t>
            </a:r>
          </a:p>
          <a:p>
            <a:r>
              <a:rPr lang="en-US" dirty="0" smtClean="0"/>
              <a:t>Model and practice routines and procedures for getting into and out of groups</a:t>
            </a:r>
          </a:p>
          <a:p>
            <a:r>
              <a:rPr lang="en-US" dirty="0" smtClean="0"/>
              <a:t>Set a specific time limit for completion</a:t>
            </a:r>
          </a:p>
          <a:p>
            <a:pPr lvl="1"/>
            <a:r>
              <a:rPr lang="en-US" dirty="0" smtClean="0"/>
              <a:t> </a:t>
            </a:r>
            <a:r>
              <a:rPr lang="en-US" dirty="0"/>
              <a:t>A</a:t>
            </a:r>
            <a:r>
              <a:rPr lang="en-US" dirty="0" smtClean="0"/>
              <a:t>larm or timer</a:t>
            </a:r>
          </a:p>
          <a:p>
            <a:r>
              <a:rPr lang="en-US" dirty="0" smtClean="0"/>
              <a:t>Implement a student learning log for each group they are working in</a:t>
            </a:r>
          </a:p>
        </p:txBody>
      </p:sp>
    </p:spTree>
    <p:extLst>
      <p:ext uri="{BB962C8B-B14F-4D97-AF65-F5344CB8AC3E}">
        <p14:creationId xmlns:p14="http://schemas.microsoft.com/office/powerpoint/2010/main" val="395894558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6029" y="101349"/>
            <a:ext cx="7886700" cy="1325563"/>
          </a:xfrm>
        </p:spPr>
        <p:txBody>
          <a:bodyPr/>
          <a:lstStyle/>
          <a:p>
            <a:r>
              <a:rPr lang="en-US" b="1" dirty="0" smtClean="0"/>
              <a:t>Guiding Questions While Planning</a:t>
            </a:r>
            <a:endParaRPr lang="en-US" b="1" dirty="0"/>
          </a:p>
        </p:txBody>
      </p:sp>
      <p:sp>
        <p:nvSpPr>
          <p:cNvPr id="4" name="Content Placeholder 3"/>
          <p:cNvSpPr>
            <a:spLocks noGrp="1"/>
          </p:cNvSpPr>
          <p:nvPr>
            <p:ph idx="1"/>
          </p:nvPr>
        </p:nvSpPr>
        <p:spPr>
          <a:xfrm>
            <a:off x="196029" y="1127539"/>
            <a:ext cx="8860809" cy="4351338"/>
          </a:xfrm>
        </p:spPr>
        <p:txBody>
          <a:bodyPr>
            <a:noAutofit/>
          </a:bodyPr>
          <a:lstStyle/>
          <a:p>
            <a:pPr lvl="0"/>
            <a:r>
              <a:rPr lang="en-US" dirty="0"/>
              <a:t>Is this the only way to organize students for this learning? Do I always teach this way, and if so, why?</a:t>
            </a:r>
          </a:p>
          <a:p>
            <a:pPr lvl="0"/>
            <a:r>
              <a:rPr lang="en-US" dirty="0"/>
              <a:t>Where in the lesson could I create opportunities for students to work in small groups?</a:t>
            </a:r>
          </a:p>
          <a:p>
            <a:pPr lvl="0"/>
            <a:r>
              <a:rPr lang="en-US" dirty="0"/>
              <a:t>Would this part of the lesson be more effective as an independent or small-group activity?</a:t>
            </a:r>
          </a:p>
          <a:p>
            <a:pPr lvl="0"/>
            <a:r>
              <a:rPr lang="en-US" dirty="0"/>
              <a:t>Why do I have the whole class involved in the same activity at this point in the lesson?</a:t>
            </a:r>
          </a:p>
          <a:p>
            <a:pPr lvl="0"/>
            <a:r>
              <a:rPr lang="en-US" dirty="0"/>
              <a:t>Will I be able to meet the needs of all students with this grouping?</a:t>
            </a:r>
          </a:p>
          <a:p>
            <a:pPr lvl="0"/>
            <a:r>
              <a:rPr lang="en-US" dirty="0"/>
              <a:t>I've been using a lot of </a:t>
            </a:r>
            <a:r>
              <a:rPr lang="en-US" i="1" dirty="0"/>
              <a:t>[insert type of grouping here—whole class, small group, or independent work]</a:t>
            </a:r>
            <a:r>
              <a:rPr lang="en-US" dirty="0"/>
              <a:t> lately. Which type of grouping should I add to the mix?</a:t>
            </a:r>
          </a:p>
          <a:p>
            <a:endParaRPr lang="en-US" dirty="0"/>
          </a:p>
        </p:txBody>
      </p:sp>
      <p:pic>
        <p:nvPicPr>
          <p:cNvPr id="5" name="Picture 4" descr="Desch, Paula / Helpful Handouts and Workshee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09934" y="101349"/>
            <a:ext cx="846905" cy="89771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92814352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523546" y="340430"/>
            <a:ext cx="7886700" cy="1325563"/>
          </a:xfrm>
        </p:spPr>
        <p:txBody>
          <a:bodyPr>
            <a:normAutofit/>
          </a:bodyPr>
          <a:lstStyle/>
          <a:p>
            <a:r>
              <a:rPr lang="en-US" b="1" dirty="0" smtClean="0">
                <a:latin typeface="Calibri Light" panose="020F0302020204030204" pitchFamily="34" charset="0"/>
              </a:rPr>
              <a:t>Partner Structures</a:t>
            </a:r>
            <a:endParaRPr lang="en-US" b="1" dirty="0">
              <a:latin typeface="Calibri Light" panose="020F0302020204030204" pitchFamily="34" charset="0"/>
            </a:endParaRPr>
          </a:p>
        </p:txBody>
      </p:sp>
      <p:sp>
        <p:nvSpPr>
          <p:cNvPr id="90115" name="Rectangle 3"/>
          <p:cNvSpPr>
            <a:spLocks noGrp="1" noChangeArrowheads="1"/>
          </p:cNvSpPr>
          <p:nvPr>
            <p:ph type="body" idx="1"/>
          </p:nvPr>
        </p:nvSpPr>
        <p:spPr>
          <a:xfrm>
            <a:off x="407932" y="1489294"/>
            <a:ext cx="7886700" cy="4351338"/>
          </a:xfrm>
        </p:spPr>
        <p:txBody>
          <a:bodyPr>
            <a:noAutofit/>
          </a:bodyPr>
          <a:lstStyle/>
          <a:p>
            <a:pPr>
              <a:lnSpc>
                <a:spcPct val="90000"/>
              </a:lnSpc>
            </a:pPr>
            <a:r>
              <a:rPr lang="en-US" dirty="0"/>
              <a:t>Sage-N-Scribe</a:t>
            </a:r>
          </a:p>
          <a:p>
            <a:pPr>
              <a:lnSpc>
                <a:spcPct val="90000"/>
              </a:lnSpc>
            </a:pPr>
            <a:r>
              <a:rPr lang="en-US" dirty="0" smtClean="0"/>
              <a:t>Turn and Talk</a:t>
            </a:r>
            <a:endParaRPr lang="en-US" dirty="0"/>
          </a:p>
          <a:p>
            <a:pPr>
              <a:lnSpc>
                <a:spcPct val="90000"/>
              </a:lnSpc>
            </a:pPr>
            <a:r>
              <a:rPr lang="en-US" dirty="0"/>
              <a:t>Inside-Outside Circles</a:t>
            </a:r>
          </a:p>
          <a:p>
            <a:pPr>
              <a:lnSpc>
                <a:spcPct val="90000"/>
              </a:lnSpc>
            </a:pPr>
            <a:r>
              <a:rPr lang="en-US" dirty="0"/>
              <a:t>Double Entry Journal</a:t>
            </a:r>
          </a:p>
          <a:p>
            <a:pPr>
              <a:lnSpc>
                <a:spcPct val="90000"/>
              </a:lnSpc>
            </a:pPr>
            <a:r>
              <a:rPr lang="en-US" dirty="0"/>
              <a:t>Pairs Check</a:t>
            </a:r>
          </a:p>
          <a:p>
            <a:pPr>
              <a:lnSpc>
                <a:spcPct val="90000"/>
              </a:lnSpc>
            </a:pPr>
            <a:r>
              <a:rPr lang="en-US" dirty="0" smtClean="0"/>
              <a:t>Think</a:t>
            </a:r>
            <a:r>
              <a:rPr lang="en-US" dirty="0"/>
              <a:t>-Pair-Share</a:t>
            </a:r>
          </a:p>
          <a:p>
            <a:pPr>
              <a:lnSpc>
                <a:spcPct val="90000"/>
              </a:lnSpc>
            </a:pPr>
            <a:r>
              <a:rPr lang="en-US" dirty="0"/>
              <a:t>Think-Pair-Square</a:t>
            </a:r>
          </a:p>
          <a:p>
            <a:pPr>
              <a:lnSpc>
                <a:spcPct val="90000"/>
              </a:lnSpc>
            </a:pPr>
            <a:r>
              <a:rPr lang="en-US" dirty="0" smtClean="0"/>
              <a:t>Paired Annotations</a:t>
            </a:r>
            <a:endParaRPr lang="en-US" dirty="0"/>
          </a:p>
          <a:p>
            <a:r>
              <a:rPr lang="en-US" dirty="0"/>
              <a:t>Team Pair Solo</a:t>
            </a:r>
          </a:p>
          <a:p>
            <a:pPr>
              <a:lnSpc>
                <a:spcPct val="90000"/>
              </a:lnSpc>
            </a:pPr>
            <a:r>
              <a:rPr lang="en-US" dirty="0" smtClean="0"/>
              <a:t>Structured </a:t>
            </a:r>
            <a:r>
              <a:rPr lang="en-US" dirty="0"/>
              <a:t>Academic Controversies</a:t>
            </a:r>
          </a:p>
        </p:txBody>
      </p:sp>
      <p:pic>
        <p:nvPicPr>
          <p:cNvPr id="3" name="Picture 2" descr="Screen Shot 2017-09-07 at 9.30.0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9428" y="2144889"/>
            <a:ext cx="4790571" cy="3189112"/>
          </a:xfrm>
          <a:prstGeom prst="rect">
            <a:avLst/>
          </a:prstGeom>
          <a:ln w="12700">
            <a:solidFill>
              <a:schemeClr val="tx1"/>
            </a:solidFill>
          </a:ln>
        </p:spPr>
      </p:pic>
    </p:spTree>
    <p:extLst>
      <p:ext uri="{BB962C8B-B14F-4D97-AF65-F5344CB8AC3E}">
        <p14:creationId xmlns:p14="http://schemas.microsoft.com/office/powerpoint/2010/main" val="16616824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81505" y="144409"/>
            <a:ext cx="7886700" cy="1325563"/>
          </a:xfrm>
        </p:spPr>
        <p:txBody>
          <a:bodyPr>
            <a:normAutofit/>
          </a:bodyPr>
          <a:lstStyle/>
          <a:p>
            <a:r>
              <a:rPr lang="en-US" b="1" dirty="0" smtClean="0"/>
              <a:t>Group</a:t>
            </a:r>
            <a:r>
              <a:rPr lang="en-US" dirty="0" smtClean="0"/>
              <a:t> </a:t>
            </a:r>
            <a:r>
              <a:rPr lang="en-US" b="1" dirty="0"/>
              <a:t>Structures</a:t>
            </a:r>
          </a:p>
        </p:txBody>
      </p:sp>
      <p:sp>
        <p:nvSpPr>
          <p:cNvPr id="6" name="Content Placeholder 5"/>
          <p:cNvSpPr>
            <a:spLocks noGrp="1"/>
          </p:cNvSpPr>
          <p:nvPr>
            <p:ph idx="1"/>
          </p:nvPr>
        </p:nvSpPr>
        <p:spPr>
          <a:xfrm>
            <a:off x="434208" y="1244096"/>
            <a:ext cx="7886700" cy="4351338"/>
          </a:xfrm>
        </p:spPr>
        <p:txBody>
          <a:bodyPr>
            <a:noAutofit/>
          </a:bodyPr>
          <a:lstStyle/>
          <a:p>
            <a:r>
              <a:rPr lang="en-US" sz="2400" dirty="0">
                <a:latin typeface="+mj-lt"/>
              </a:rPr>
              <a:t>Numbered Heads</a:t>
            </a:r>
          </a:p>
          <a:p>
            <a:r>
              <a:rPr lang="en-US" sz="2400" dirty="0">
                <a:latin typeface="+mj-lt"/>
              </a:rPr>
              <a:t>Three-Minute Review</a:t>
            </a:r>
          </a:p>
          <a:p>
            <a:r>
              <a:rPr lang="en-US" sz="2400" dirty="0">
                <a:latin typeface="+mj-lt"/>
              </a:rPr>
              <a:t>Three Stay One Stray</a:t>
            </a:r>
          </a:p>
          <a:p>
            <a:r>
              <a:rPr lang="en-US" sz="2400" dirty="0">
                <a:latin typeface="+mj-lt"/>
              </a:rPr>
              <a:t>Three-Step Interview</a:t>
            </a:r>
          </a:p>
          <a:p>
            <a:r>
              <a:rPr lang="en-US" sz="2400" dirty="0">
                <a:latin typeface="+mj-lt"/>
              </a:rPr>
              <a:t>Talking Chips</a:t>
            </a:r>
          </a:p>
          <a:p>
            <a:r>
              <a:rPr lang="en-US" sz="2400" dirty="0">
                <a:latin typeface="+mj-lt"/>
              </a:rPr>
              <a:t>Find the Fib</a:t>
            </a:r>
          </a:p>
          <a:p>
            <a:r>
              <a:rPr lang="en-US" sz="2400" dirty="0">
                <a:latin typeface="+mj-lt"/>
              </a:rPr>
              <a:t>Gallery Walk</a:t>
            </a:r>
          </a:p>
          <a:p>
            <a:r>
              <a:rPr lang="en-US" sz="2400" dirty="0">
                <a:latin typeface="+mj-lt"/>
              </a:rPr>
              <a:t>Fishbowl</a:t>
            </a:r>
          </a:p>
          <a:p>
            <a:r>
              <a:rPr lang="en-US" sz="2400" dirty="0" smtClean="0">
                <a:latin typeface="+mj-lt"/>
              </a:rPr>
              <a:t>Jigsaw</a:t>
            </a:r>
          </a:p>
          <a:p>
            <a:r>
              <a:rPr lang="en-US" sz="2400" dirty="0" smtClean="0">
                <a:latin typeface="+mj-lt"/>
              </a:rPr>
              <a:t>Circle Sharing</a:t>
            </a:r>
            <a:endParaRPr lang="en-US" sz="2400" dirty="0">
              <a:latin typeface="+mj-lt"/>
            </a:endParaRPr>
          </a:p>
          <a:p>
            <a:r>
              <a:rPr lang="en-US" sz="2400" dirty="0" smtClean="0">
                <a:latin typeface="+mj-lt"/>
              </a:rPr>
              <a:t>Four Corners</a:t>
            </a:r>
          </a:p>
          <a:p>
            <a:r>
              <a:rPr lang="en-US" sz="2400" dirty="0" smtClean="0">
                <a:latin typeface="+mj-lt"/>
              </a:rPr>
              <a:t>Structured Problem Solving</a:t>
            </a:r>
            <a:endParaRPr lang="en-US" sz="2400" dirty="0">
              <a:latin typeface="+mj-lt"/>
            </a:endParaRPr>
          </a:p>
          <a:p>
            <a:endParaRPr lang="en-US" dirty="0">
              <a:latin typeface="+mj-lt"/>
            </a:endParaRPr>
          </a:p>
        </p:txBody>
      </p:sp>
      <p:pic>
        <p:nvPicPr>
          <p:cNvPr id="2" name="Picture 1"/>
          <p:cNvPicPr>
            <a:picLocks noChangeAspect="1"/>
          </p:cNvPicPr>
          <p:nvPr/>
        </p:nvPicPr>
        <p:blipFill>
          <a:blip r:embed="rId3"/>
          <a:stretch>
            <a:fillRect/>
          </a:stretch>
        </p:blipFill>
        <p:spPr>
          <a:xfrm>
            <a:off x="3301233" y="3132091"/>
            <a:ext cx="5019675" cy="2924002"/>
          </a:xfrm>
          <a:prstGeom prst="rect">
            <a:avLst/>
          </a:prstGeom>
          <a:ln w="12700">
            <a:solidFill>
              <a:schemeClr val="tx1"/>
            </a:solidFill>
          </a:ln>
        </p:spPr>
      </p:pic>
    </p:spTree>
    <p:extLst>
      <p:ext uri="{BB962C8B-B14F-4D97-AF65-F5344CB8AC3E}">
        <p14:creationId xmlns:p14="http://schemas.microsoft.com/office/powerpoint/2010/main" val="18115843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89281" y="1070520"/>
            <a:ext cx="4503551" cy="4801758"/>
          </a:xfrm>
          <a:prstGeom prst="rect">
            <a:avLst/>
          </a:prstGeom>
          <a:ln w="12700">
            <a:solidFill>
              <a:schemeClr val="tx1"/>
            </a:solidFill>
          </a:ln>
        </p:spPr>
      </p:pic>
      <p:sp>
        <p:nvSpPr>
          <p:cNvPr id="2" name="TextBox 1"/>
          <p:cNvSpPr txBox="1"/>
          <p:nvPr/>
        </p:nvSpPr>
        <p:spPr>
          <a:xfrm>
            <a:off x="5148770" y="2165312"/>
            <a:ext cx="3770641" cy="2308324"/>
          </a:xfrm>
          <a:prstGeom prst="rect">
            <a:avLst/>
          </a:prstGeom>
          <a:noFill/>
        </p:spPr>
        <p:txBody>
          <a:bodyPr wrap="square" rtlCol="0">
            <a:spAutoFit/>
          </a:bodyPr>
          <a:lstStyle/>
          <a:p>
            <a:r>
              <a:rPr lang="en-US" sz="3600" dirty="0" smtClean="0">
                <a:latin typeface="Calibri Light" panose="020F0302020204030204" pitchFamily="34" charset="0"/>
              </a:rPr>
              <a:t>The destination is the same, but the journey doesn’t have to be…</a:t>
            </a:r>
            <a:endParaRPr lang="en-US" sz="3600" dirty="0">
              <a:latin typeface="Calibri Light" panose="020F0302020204030204" pitchFamily="34" charset="0"/>
            </a:endParaRPr>
          </a:p>
        </p:txBody>
      </p:sp>
    </p:spTree>
    <p:extLst>
      <p:ext uri="{BB962C8B-B14F-4D97-AF65-F5344CB8AC3E}">
        <p14:creationId xmlns:p14="http://schemas.microsoft.com/office/powerpoint/2010/main" val="219606658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idx="4294967295"/>
          </p:nvPr>
        </p:nvSpPr>
        <p:spPr>
          <a:xfrm>
            <a:off x="252248" y="80963"/>
            <a:ext cx="8077200" cy="1143000"/>
          </a:xfrm>
        </p:spPr>
        <p:txBody>
          <a:bodyPr anchor="b">
            <a:normAutofit/>
          </a:bodyPr>
          <a:lstStyle/>
          <a:p>
            <a:pPr eaLnBrk="1" hangingPunct="1"/>
            <a:r>
              <a:rPr lang="en-US" b="1" dirty="0" smtClean="0"/>
              <a:t>Writing Structures</a:t>
            </a:r>
            <a:endParaRPr lang="en-US" b="1" dirty="0"/>
          </a:p>
        </p:txBody>
      </p:sp>
      <p:sp>
        <p:nvSpPr>
          <p:cNvPr id="103427" name="Rectangle 3"/>
          <p:cNvSpPr>
            <a:spLocks noGrp="1" noChangeArrowheads="1"/>
          </p:cNvSpPr>
          <p:nvPr>
            <p:ph type="body" idx="4294967295"/>
          </p:nvPr>
        </p:nvSpPr>
        <p:spPr>
          <a:xfrm>
            <a:off x="347498" y="1357312"/>
            <a:ext cx="7886700" cy="4651376"/>
          </a:xfrm>
        </p:spPr>
        <p:txBody>
          <a:bodyPr>
            <a:noAutofit/>
          </a:bodyPr>
          <a:lstStyle/>
          <a:p>
            <a:pPr eaLnBrk="1" hangingPunct="1">
              <a:lnSpc>
                <a:spcPct val="90000"/>
              </a:lnSpc>
            </a:pPr>
            <a:r>
              <a:rPr lang="en-US" sz="2400" dirty="0" smtClean="0"/>
              <a:t>Think </a:t>
            </a:r>
            <a:r>
              <a:rPr lang="en-US" sz="2400" dirty="0"/>
              <a:t>Write Pair Share</a:t>
            </a:r>
          </a:p>
          <a:p>
            <a:pPr eaLnBrk="1" hangingPunct="1">
              <a:lnSpc>
                <a:spcPct val="90000"/>
              </a:lnSpc>
            </a:pPr>
            <a:r>
              <a:rPr lang="en-US" sz="2400" dirty="0"/>
              <a:t>Write Around</a:t>
            </a:r>
          </a:p>
          <a:p>
            <a:pPr eaLnBrk="1" hangingPunct="1">
              <a:lnSpc>
                <a:spcPct val="90000"/>
              </a:lnSpc>
            </a:pPr>
            <a:r>
              <a:rPr lang="en-US" sz="2400" dirty="0"/>
              <a:t>Write and </a:t>
            </a:r>
            <a:r>
              <a:rPr lang="en-US" sz="2400" dirty="0" smtClean="0"/>
              <a:t>Show</a:t>
            </a:r>
          </a:p>
          <a:p>
            <a:r>
              <a:rPr lang="en-US" sz="2400" dirty="0"/>
              <a:t>Rally/Round </a:t>
            </a:r>
            <a:r>
              <a:rPr lang="en-US" sz="2400" dirty="0" smtClean="0"/>
              <a:t>Table</a:t>
            </a:r>
            <a:endParaRPr lang="en-US" sz="2400" dirty="0"/>
          </a:p>
          <a:p>
            <a:pPr eaLnBrk="1" hangingPunct="1">
              <a:lnSpc>
                <a:spcPct val="90000"/>
              </a:lnSpc>
            </a:pPr>
            <a:r>
              <a:rPr lang="en-US" sz="2400" dirty="0"/>
              <a:t>Response cards</a:t>
            </a:r>
          </a:p>
          <a:p>
            <a:pPr eaLnBrk="1" hangingPunct="1">
              <a:lnSpc>
                <a:spcPct val="90000"/>
              </a:lnSpc>
            </a:pPr>
            <a:r>
              <a:rPr lang="en-US" sz="2400" dirty="0"/>
              <a:t>Share and add</a:t>
            </a:r>
          </a:p>
          <a:p>
            <a:pPr eaLnBrk="1" hangingPunct="1">
              <a:lnSpc>
                <a:spcPct val="90000"/>
              </a:lnSpc>
            </a:pPr>
            <a:r>
              <a:rPr lang="en-US" sz="2400" dirty="0"/>
              <a:t>Question Cubes </a:t>
            </a:r>
          </a:p>
          <a:p>
            <a:pPr eaLnBrk="1" hangingPunct="1">
              <a:lnSpc>
                <a:spcPct val="90000"/>
              </a:lnSpc>
            </a:pPr>
            <a:r>
              <a:rPr lang="en-US" sz="2400" dirty="0"/>
              <a:t>Question </a:t>
            </a:r>
            <a:r>
              <a:rPr lang="en-US" sz="2400" dirty="0" smtClean="0"/>
              <a:t>Matrix</a:t>
            </a:r>
          </a:p>
          <a:p>
            <a:pPr eaLnBrk="1" hangingPunct="1">
              <a:lnSpc>
                <a:spcPct val="90000"/>
              </a:lnSpc>
            </a:pPr>
            <a:r>
              <a:rPr lang="en-US" sz="2400" dirty="0" smtClean="0"/>
              <a:t>Reciprocal Teaching</a:t>
            </a:r>
          </a:p>
          <a:p>
            <a:pPr eaLnBrk="1" hangingPunct="1">
              <a:lnSpc>
                <a:spcPct val="90000"/>
              </a:lnSpc>
            </a:pPr>
            <a:r>
              <a:rPr lang="en-US" sz="2400" dirty="0" smtClean="0"/>
              <a:t>Tea Party</a:t>
            </a:r>
          </a:p>
          <a:p>
            <a:r>
              <a:rPr lang="en-US" sz="2400" dirty="0"/>
              <a:t>Sage-N-</a:t>
            </a:r>
            <a:r>
              <a:rPr lang="en-US" sz="2400" dirty="0" smtClean="0"/>
              <a:t>Scribe</a:t>
            </a:r>
          </a:p>
          <a:p>
            <a:r>
              <a:rPr lang="en-US" sz="2400" dirty="0"/>
              <a:t>One Minute Papers</a:t>
            </a:r>
          </a:p>
          <a:p>
            <a:endParaRPr lang="en-US" sz="2400" dirty="0"/>
          </a:p>
          <a:p>
            <a:pPr eaLnBrk="1" hangingPunct="1">
              <a:lnSpc>
                <a:spcPct val="90000"/>
              </a:lnSpc>
            </a:pPr>
            <a:endParaRPr lang="en-US" sz="2400" dirty="0" smtClean="0"/>
          </a:p>
        </p:txBody>
      </p:sp>
      <p:pic>
        <p:nvPicPr>
          <p:cNvPr id="3" name="Picture 2" descr="Screen Shot 2017-09-07 at 9.38.4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7250" y="2169729"/>
            <a:ext cx="5359400" cy="3594100"/>
          </a:xfrm>
          <a:prstGeom prst="rect">
            <a:avLst/>
          </a:prstGeom>
          <a:ln w="12700">
            <a:solidFill>
              <a:schemeClr val="tx1"/>
            </a:solidFill>
          </a:ln>
        </p:spPr>
      </p:pic>
    </p:spTree>
    <p:extLst>
      <p:ext uri="{BB962C8B-B14F-4D97-AF65-F5344CB8AC3E}">
        <p14:creationId xmlns:p14="http://schemas.microsoft.com/office/powerpoint/2010/main" val="218934366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343" y="234595"/>
            <a:ext cx="7886700" cy="1325563"/>
          </a:xfrm>
        </p:spPr>
        <p:txBody>
          <a:bodyPr>
            <a:normAutofit/>
          </a:bodyPr>
          <a:lstStyle/>
          <a:p>
            <a:r>
              <a:rPr lang="en-US" b="1" dirty="0" smtClean="0"/>
              <a:t>Group Quickly </a:t>
            </a:r>
            <a:r>
              <a:rPr lang="en-US" b="1" dirty="0"/>
              <a:t>and Effectively </a:t>
            </a:r>
            <a:r>
              <a:rPr lang="en-US" b="1" dirty="0" smtClean="0"/>
              <a:t>(continued)</a:t>
            </a:r>
            <a:endParaRPr lang="en-US" dirty="0"/>
          </a:p>
        </p:txBody>
      </p:sp>
      <p:sp>
        <p:nvSpPr>
          <p:cNvPr id="3" name="Content Placeholder 2"/>
          <p:cNvSpPr>
            <a:spLocks noGrp="1"/>
          </p:cNvSpPr>
          <p:nvPr>
            <p:ph idx="1"/>
          </p:nvPr>
        </p:nvSpPr>
        <p:spPr>
          <a:xfrm>
            <a:off x="284343" y="1560158"/>
            <a:ext cx="8492381" cy="4885452"/>
          </a:xfrm>
        </p:spPr>
        <p:txBody>
          <a:bodyPr>
            <a:noAutofit/>
          </a:bodyPr>
          <a:lstStyle/>
          <a:p>
            <a:r>
              <a:rPr lang="en-US" dirty="0" smtClean="0"/>
              <a:t>Partners- two or three </a:t>
            </a:r>
            <a:r>
              <a:rPr lang="en-US" dirty="0"/>
              <a:t>for study groups, or paired </a:t>
            </a:r>
            <a:r>
              <a:rPr lang="en-US" dirty="0" smtClean="0"/>
              <a:t>reading</a:t>
            </a:r>
            <a:endParaRPr lang="en-US" dirty="0"/>
          </a:p>
          <a:p>
            <a:r>
              <a:rPr lang="en-US" dirty="0" smtClean="0"/>
              <a:t>Teams- three or four for hands</a:t>
            </a:r>
            <a:r>
              <a:rPr lang="en-US" dirty="0"/>
              <a:t>-</a:t>
            </a:r>
            <a:r>
              <a:rPr lang="en-US" dirty="0" smtClean="0"/>
              <a:t>on </a:t>
            </a:r>
            <a:r>
              <a:rPr lang="en-US" dirty="0"/>
              <a:t>activity to be </a:t>
            </a:r>
            <a:r>
              <a:rPr lang="en-US" dirty="0" smtClean="0"/>
              <a:t>completed</a:t>
            </a:r>
          </a:p>
          <a:p>
            <a:r>
              <a:rPr lang="en-US" dirty="0" smtClean="0"/>
              <a:t>Panels- </a:t>
            </a:r>
            <a:r>
              <a:rPr lang="en-US" dirty="0"/>
              <a:t>five or </a:t>
            </a:r>
            <a:r>
              <a:rPr lang="en-US" dirty="0" smtClean="0"/>
              <a:t>six for discussion of written </a:t>
            </a:r>
            <a:r>
              <a:rPr lang="en-US" dirty="0"/>
              <a:t>works, hot topics, "what if" scenarios, cause and effect, and problem </a:t>
            </a:r>
            <a:r>
              <a:rPr lang="en-US" dirty="0" smtClean="0"/>
              <a:t>solving with </a:t>
            </a:r>
            <a:r>
              <a:rPr lang="en-US" dirty="0"/>
              <a:t>participation sheet </a:t>
            </a:r>
            <a:r>
              <a:rPr lang="en-US" dirty="0" smtClean="0"/>
              <a:t>for documentation </a:t>
            </a:r>
            <a:r>
              <a:rPr lang="en-US" dirty="0"/>
              <a:t>their feelings, ideas, </a:t>
            </a:r>
            <a:r>
              <a:rPr lang="en-US" dirty="0" smtClean="0"/>
              <a:t>solutions for accountability</a:t>
            </a:r>
          </a:p>
          <a:p>
            <a:r>
              <a:rPr lang="en-US" dirty="0" smtClean="0"/>
              <a:t>Playing </a:t>
            </a:r>
            <a:r>
              <a:rPr lang="en-US" dirty="0"/>
              <a:t>cards</a:t>
            </a:r>
          </a:p>
          <a:p>
            <a:endParaRPr lang="en-US" dirty="0" smtClean="0"/>
          </a:p>
        </p:txBody>
      </p:sp>
      <p:pic>
        <p:nvPicPr>
          <p:cNvPr id="7170" name="Picture 2" descr="Image result for playing card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6594" y="4991275"/>
            <a:ext cx="3736668" cy="1866725"/>
          </a:xfrm>
          <a:prstGeom prst="rect">
            <a:avLst/>
          </a:prstGeom>
          <a:noFill/>
          <a:ln w="12700">
            <a:solidFill>
              <a:schemeClr val="tx1"/>
            </a:solidFill>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01600379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6143" y="365126"/>
            <a:ext cx="7886700" cy="1325563"/>
          </a:xfrm>
        </p:spPr>
        <p:txBody>
          <a:bodyPr>
            <a:normAutofit/>
          </a:bodyPr>
          <a:lstStyle/>
          <a:p>
            <a:r>
              <a:rPr lang="en-US" b="1" dirty="0" smtClean="0"/>
              <a:t>Group Quickly </a:t>
            </a:r>
            <a:r>
              <a:rPr lang="en-US" b="1" dirty="0"/>
              <a:t>and Effectively </a:t>
            </a:r>
            <a:br>
              <a:rPr lang="en-US" b="1" dirty="0"/>
            </a:br>
            <a:endParaRPr lang="en-US" dirty="0"/>
          </a:p>
        </p:txBody>
      </p:sp>
      <p:sp>
        <p:nvSpPr>
          <p:cNvPr id="3" name="Content Placeholder 2"/>
          <p:cNvSpPr>
            <a:spLocks noGrp="1"/>
          </p:cNvSpPr>
          <p:nvPr>
            <p:ph idx="1"/>
          </p:nvPr>
        </p:nvSpPr>
        <p:spPr>
          <a:xfrm>
            <a:off x="228600" y="1690689"/>
            <a:ext cx="8686800" cy="4584378"/>
          </a:xfrm>
        </p:spPr>
        <p:txBody>
          <a:bodyPr>
            <a:normAutofit/>
          </a:bodyPr>
          <a:lstStyle/>
          <a:p>
            <a:r>
              <a:rPr lang="en-US" dirty="0" smtClean="0"/>
              <a:t>Interest survey</a:t>
            </a:r>
          </a:p>
          <a:p>
            <a:r>
              <a:rPr lang="en-US" dirty="0" smtClean="0"/>
              <a:t>Setup </a:t>
            </a:r>
            <a:r>
              <a:rPr lang="en-US" dirty="0"/>
              <a:t>an area for groups in your </a:t>
            </a:r>
            <a:r>
              <a:rPr lang="en-US" dirty="0" smtClean="0"/>
              <a:t>classroom</a:t>
            </a:r>
            <a:endParaRPr lang="en-US" dirty="0"/>
          </a:p>
          <a:p>
            <a:r>
              <a:rPr lang="en-US" dirty="0" smtClean="0"/>
              <a:t>Number Pops</a:t>
            </a:r>
            <a:endParaRPr lang="en-US" dirty="0"/>
          </a:p>
          <a:p>
            <a:r>
              <a:rPr lang="en-US" dirty="0" smtClean="0"/>
              <a:t>Synonyms</a:t>
            </a:r>
          </a:p>
          <a:p>
            <a:r>
              <a:rPr lang="en-US" dirty="0" smtClean="0"/>
              <a:t>Group </a:t>
            </a:r>
            <a:r>
              <a:rPr lang="en-US" dirty="0"/>
              <a:t>of the </a:t>
            </a:r>
            <a:r>
              <a:rPr lang="en-US" dirty="0" smtClean="0"/>
              <a:t>Day</a:t>
            </a:r>
          </a:p>
          <a:p>
            <a:r>
              <a:rPr lang="en-US" dirty="0"/>
              <a:t>Color </a:t>
            </a:r>
            <a:r>
              <a:rPr lang="en-US" dirty="0" smtClean="0"/>
              <a:t>Pencils</a:t>
            </a:r>
          </a:p>
          <a:p>
            <a:r>
              <a:rPr lang="en-US" dirty="0"/>
              <a:t>Birthday </a:t>
            </a:r>
            <a:r>
              <a:rPr lang="en-US" dirty="0" smtClean="0"/>
              <a:t>Buddies </a:t>
            </a:r>
            <a:r>
              <a:rPr lang="en-US" dirty="0"/>
              <a:t>or season </a:t>
            </a:r>
            <a:endParaRPr lang="en-US" dirty="0" smtClean="0"/>
          </a:p>
          <a:p>
            <a:r>
              <a:rPr lang="en-US" dirty="0"/>
              <a:t>Burger Buddies or beverage, type of food </a:t>
            </a:r>
          </a:p>
          <a:p>
            <a:r>
              <a:rPr lang="en-US" dirty="0"/>
              <a:t>Genre Groups- books, movies, music, or subjects </a:t>
            </a:r>
          </a:p>
          <a:p>
            <a:endParaRPr lang="en-US" dirty="0"/>
          </a:p>
          <a:p>
            <a:endParaRPr lang="en-US" sz="4000" dirty="0"/>
          </a:p>
          <a:p>
            <a:endParaRPr lang="en-US" sz="4000" dirty="0"/>
          </a:p>
        </p:txBody>
      </p:sp>
      <p:pic>
        <p:nvPicPr>
          <p:cNvPr id="5" name="Picture 4" descr="Screen Shot 2017-01-17 at 1.22.0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2136" y="2821545"/>
            <a:ext cx="4935721" cy="2060708"/>
          </a:xfrm>
          <a:prstGeom prst="rect">
            <a:avLst/>
          </a:prstGeom>
        </p:spPr>
      </p:pic>
    </p:spTree>
    <p:extLst>
      <p:ext uri="{BB962C8B-B14F-4D97-AF65-F5344CB8AC3E}">
        <p14:creationId xmlns:p14="http://schemas.microsoft.com/office/powerpoint/2010/main" val="309128891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469" y="248168"/>
            <a:ext cx="7886700" cy="1325563"/>
          </a:xfrm>
        </p:spPr>
        <p:txBody>
          <a:bodyPr/>
          <a:lstStyle/>
          <a:p>
            <a:r>
              <a:rPr lang="en-US" b="1" dirty="0" smtClean="0"/>
              <a:t>Question Cube</a:t>
            </a:r>
            <a:endParaRPr lang="en-US" b="1" dirty="0"/>
          </a:p>
        </p:txBody>
      </p:sp>
      <p:pic>
        <p:nvPicPr>
          <p:cNvPr id="4" name="Picture 3"/>
          <p:cNvPicPr>
            <a:picLocks noChangeAspect="1"/>
          </p:cNvPicPr>
          <p:nvPr/>
        </p:nvPicPr>
        <p:blipFill>
          <a:blip r:embed="rId3"/>
          <a:stretch>
            <a:fillRect/>
          </a:stretch>
        </p:blipFill>
        <p:spPr>
          <a:xfrm>
            <a:off x="7837603" y="62630"/>
            <a:ext cx="1181275" cy="824664"/>
          </a:xfrm>
          <a:prstGeom prst="rect">
            <a:avLst/>
          </a:prstGeom>
        </p:spPr>
      </p:pic>
      <p:pic>
        <p:nvPicPr>
          <p:cNvPr id="6" name="Picture 5"/>
          <p:cNvPicPr>
            <a:picLocks noChangeAspect="1"/>
          </p:cNvPicPr>
          <p:nvPr/>
        </p:nvPicPr>
        <p:blipFill>
          <a:blip r:embed="rId4"/>
          <a:stretch>
            <a:fillRect/>
          </a:stretch>
        </p:blipFill>
        <p:spPr>
          <a:xfrm>
            <a:off x="547687" y="1371600"/>
            <a:ext cx="8048625" cy="5486400"/>
          </a:xfrm>
          <a:prstGeom prst="rect">
            <a:avLst/>
          </a:prstGeom>
        </p:spPr>
      </p:pic>
      <p:pic>
        <p:nvPicPr>
          <p:cNvPr id="5" name="Picture 4" descr="Desch, Paula / Helpful Handouts and Worksheet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56192" y="62630"/>
            <a:ext cx="846905" cy="89771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44195732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1" y="2286000"/>
            <a:ext cx="7899400" cy="3840163"/>
          </a:xfrm>
        </p:spPr>
        <p:txBody>
          <a:bodyPr>
            <a:normAutofit/>
          </a:bodyPr>
          <a:lstStyle/>
          <a:p>
            <a:pPr marL="0" indent="0">
              <a:buNone/>
            </a:pPr>
            <a:r>
              <a:rPr lang="en-US" sz="3200" dirty="0" smtClean="0"/>
              <a:t>Visit the Wiki!</a:t>
            </a:r>
          </a:p>
          <a:p>
            <a:pPr marL="0" indent="0">
              <a:buNone/>
            </a:pPr>
            <a:endParaRPr lang="en-US" sz="3200" dirty="0"/>
          </a:p>
          <a:p>
            <a:pPr marL="0" indent="0">
              <a:buNone/>
            </a:pPr>
            <a:endParaRPr lang="en-US" sz="3200" dirty="0" smtClean="0"/>
          </a:p>
          <a:p>
            <a:pPr marL="0" indent="0">
              <a:buNone/>
            </a:pPr>
            <a:endParaRPr lang="en-US" sz="3200" dirty="0"/>
          </a:p>
          <a:p>
            <a:pPr marL="0" indent="0">
              <a:buNone/>
            </a:pPr>
            <a:endParaRPr lang="en-US" sz="3200" dirty="0" smtClean="0"/>
          </a:p>
          <a:p>
            <a:pPr marL="0" indent="0">
              <a:buNone/>
            </a:pPr>
            <a:endParaRPr lang="en-US" sz="3200" dirty="0"/>
          </a:p>
          <a:p>
            <a:pPr marL="0" indent="0">
              <a:buNone/>
            </a:pPr>
            <a:endParaRPr lang="en-US" sz="3200" dirty="0" smtClean="0"/>
          </a:p>
        </p:txBody>
      </p:sp>
      <p:sp>
        <p:nvSpPr>
          <p:cNvPr id="3" name="Title 2"/>
          <p:cNvSpPr>
            <a:spLocks noGrp="1"/>
          </p:cNvSpPr>
          <p:nvPr>
            <p:ph type="title"/>
          </p:nvPr>
        </p:nvSpPr>
        <p:spPr>
          <a:xfrm>
            <a:off x="393701" y="232390"/>
            <a:ext cx="7886700" cy="1325563"/>
          </a:xfrm>
        </p:spPr>
        <p:txBody>
          <a:bodyPr/>
          <a:lstStyle/>
          <a:p>
            <a:r>
              <a:rPr lang="en-US" b="1" dirty="0" smtClean="0"/>
              <a:t>Additional Resources</a:t>
            </a:r>
            <a:endParaRPr lang="en-US" b="1" dirty="0"/>
          </a:p>
        </p:txBody>
      </p:sp>
      <p:pic>
        <p:nvPicPr>
          <p:cNvPr id="7" name="Picture 2" descr="http://static1.squarespace.com/static/5494e90ce4b02e9f5e57fd51/t/549cdc97e4b06f75a6e9f1f2/1419566232712/Resources.jpg?format=1500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4355" y="1557953"/>
            <a:ext cx="4722124" cy="3541593"/>
          </a:xfrm>
          <a:prstGeom prst="rect">
            <a:avLst/>
          </a:prstGeom>
          <a:noFill/>
          <a:ln w="12700">
            <a:solidFill>
              <a:schemeClr val="tx1"/>
            </a:solidFill>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2205729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8649" y="344106"/>
            <a:ext cx="7886700" cy="1325563"/>
          </a:xfrm>
        </p:spPr>
        <p:txBody>
          <a:bodyPr/>
          <a:lstStyle/>
          <a:p>
            <a:r>
              <a:rPr lang="en-US" b="1" dirty="0" smtClean="0"/>
              <a:t>Evaluation</a:t>
            </a:r>
            <a:endParaRPr lang="en-US" b="1" dirty="0"/>
          </a:p>
        </p:txBody>
      </p:sp>
      <p:pic>
        <p:nvPicPr>
          <p:cNvPr id="6" name="Picture 5"/>
          <p:cNvPicPr>
            <a:picLocks noChangeAspect="1"/>
          </p:cNvPicPr>
          <p:nvPr/>
        </p:nvPicPr>
        <p:blipFill>
          <a:blip r:embed="rId3"/>
          <a:stretch>
            <a:fillRect/>
          </a:stretch>
        </p:blipFill>
        <p:spPr>
          <a:xfrm>
            <a:off x="1662112" y="1966268"/>
            <a:ext cx="5819775" cy="3848100"/>
          </a:xfrm>
          <a:prstGeom prst="rect">
            <a:avLst/>
          </a:prstGeom>
          <a:ln w="12700">
            <a:solidFill>
              <a:schemeClr val="tx1"/>
            </a:solidFill>
          </a:ln>
        </p:spPr>
      </p:pic>
    </p:spTree>
    <p:extLst>
      <p:ext uri="{BB962C8B-B14F-4D97-AF65-F5344CB8AC3E}">
        <p14:creationId xmlns:p14="http://schemas.microsoft.com/office/powerpoint/2010/main" val="159484547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stretch>
            <a:fillRect/>
          </a:stretch>
        </p:blipFill>
        <p:spPr>
          <a:xfrm>
            <a:off x="6241312" y="858408"/>
            <a:ext cx="1069208" cy="1191532"/>
          </a:xfrm>
          <a:prstGeom prst="rect">
            <a:avLst/>
          </a:prstGeom>
        </p:spPr>
      </p:pic>
      <p:pic>
        <p:nvPicPr>
          <p:cNvPr id="5" name="Picture 4"/>
          <p:cNvPicPr>
            <a:picLocks noChangeAspect="1"/>
          </p:cNvPicPr>
          <p:nvPr/>
        </p:nvPicPr>
        <p:blipFill>
          <a:blip r:embed="rId4" cstate="print"/>
          <a:stretch>
            <a:fillRect/>
          </a:stretch>
        </p:blipFill>
        <p:spPr>
          <a:xfrm>
            <a:off x="2541485" y="0"/>
            <a:ext cx="3699827" cy="1249235"/>
          </a:xfrm>
          <a:prstGeom prst="rect">
            <a:avLst/>
          </a:prstGeom>
        </p:spPr>
      </p:pic>
      <p:sp>
        <p:nvSpPr>
          <p:cNvPr id="3" name="Content Placeholder 2"/>
          <p:cNvSpPr>
            <a:spLocks noGrp="1"/>
          </p:cNvSpPr>
          <p:nvPr>
            <p:ph idx="1"/>
          </p:nvPr>
        </p:nvSpPr>
        <p:spPr>
          <a:xfrm>
            <a:off x="232969" y="2275909"/>
            <a:ext cx="3999103" cy="4351338"/>
          </a:xfrm>
        </p:spPr>
        <p:txBody>
          <a:bodyPr>
            <a:normAutofit/>
          </a:bodyPr>
          <a:lstStyle/>
          <a:p>
            <a:r>
              <a:rPr lang="en-US" dirty="0"/>
              <a:t>Pam Sudduth</a:t>
            </a:r>
          </a:p>
          <a:p>
            <a:pPr lvl="1"/>
            <a:r>
              <a:rPr lang="en-US" dirty="0" smtClean="0">
                <a:hlinkClick r:id="rId5"/>
              </a:rPr>
              <a:t>psudduth@usf.edu</a:t>
            </a:r>
            <a:r>
              <a:rPr lang="en-US" dirty="0" smtClean="0"/>
              <a:t> </a:t>
            </a:r>
          </a:p>
          <a:p>
            <a:r>
              <a:rPr lang="en-US" dirty="0" smtClean="0"/>
              <a:t>Shelby Robertson</a:t>
            </a:r>
          </a:p>
          <a:p>
            <a:pPr lvl="1"/>
            <a:r>
              <a:rPr lang="en-US" dirty="0" smtClean="0">
                <a:hlinkClick r:id="rId6"/>
              </a:rPr>
              <a:t>srobertson@usf.edu</a:t>
            </a:r>
            <a:endParaRPr lang="en-US" dirty="0" smtClean="0"/>
          </a:p>
          <a:p>
            <a:pPr marL="457200" lvl="1" indent="0">
              <a:buNone/>
            </a:pPr>
            <a:endParaRPr lang="en-US" sz="2800" dirty="0" smtClean="0"/>
          </a:p>
        </p:txBody>
      </p:sp>
      <p:sp>
        <p:nvSpPr>
          <p:cNvPr id="4" name="Content Placeholder 2"/>
          <p:cNvSpPr txBox="1">
            <a:spLocks/>
          </p:cNvSpPr>
          <p:nvPr/>
        </p:nvSpPr>
        <p:spPr>
          <a:xfrm>
            <a:off x="4295564" y="2283063"/>
            <a:ext cx="5209953" cy="48754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smtClean="0"/>
              <a:t>Professional Development Team</a:t>
            </a:r>
          </a:p>
          <a:p>
            <a:r>
              <a:rPr lang="en-US" dirty="0" smtClean="0"/>
              <a:t>Karen Johnson (LaBelle)</a:t>
            </a:r>
          </a:p>
          <a:p>
            <a:pPr lvl="1"/>
            <a:r>
              <a:rPr lang="en-US" dirty="0" smtClean="0">
                <a:hlinkClick r:id="rId7"/>
              </a:rPr>
              <a:t>johnsonk@Hendry-schools.net</a:t>
            </a:r>
            <a:r>
              <a:rPr lang="en-US" dirty="0" smtClean="0"/>
              <a:t> </a:t>
            </a:r>
          </a:p>
        </p:txBody>
      </p:sp>
      <p:pic>
        <p:nvPicPr>
          <p:cNvPr id="6" name="Picture 5"/>
          <p:cNvPicPr>
            <a:picLocks noChangeAspect="1"/>
          </p:cNvPicPr>
          <p:nvPr/>
        </p:nvPicPr>
        <p:blipFill>
          <a:blip r:embed="rId8" cstate="print"/>
          <a:stretch>
            <a:fillRect/>
          </a:stretch>
        </p:blipFill>
        <p:spPr>
          <a:xfrm>
            <a:off x="1084521" y="1113546"/>
            <a:ext cx="1456964" cy="936393"/>
          </a:xfrm>
          <a:prstGeom prst="rect">
            <a:avLst/>
          </a:prstGeom>
        </p:spPr>
      </p:pic>
      <p:pic>
        <p:nvPicPr>
          <p:cNvPr id="7" name="Picture 6"/>
          <p:cNvPicPr>
            <a:picLocks noChangeAspect="1"/>
          </p:cNvPicPr>
          <p:nvPr/>
        </p:nvPicPr>
        <p:blipFill>
          <a:blip r:embed="rId9"/>
          <a:stretch>
            <a:fillRect/>
          </a:stretch>
        </p:blipFill>
        <p:spPr>
          <a:xfrm>
            <a:off x="1632246" y="4255743"/>
            <a:ext cx="5879507" cy="2602257"/>
          </a:xfrm>
          <a:prstGeom prst="rect">
            <a:avLst/>
          </a:prstGeom>
          <a:ln w="12700">
            <a:solidFill>
              <a:schemeClr val="tx1"/>
            </a:solidFill>
          </a:ln>
        </p:spPr>
      </p:pic>
    </p:spTree>
    <p:extLst>
      <p:ext uri="{BB962C8B-B14F-4D97-AF65-F5344CB8AC3E}">
        <p14:creationId xmlns:p14="http://schemas.microsoft.com/office/powerpoint/2010/main" val="124473486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Thank You!</a:t>
            </a:r>
          </a:p>
        </p:txBody>
      </p:sp>
      <p:pic>
        <p:nvPicPr>
          <p:cNvPr id="4" name="Content Placeholder 3"/>
          <p:cNvPicPr>
            <a:picLocks noGrp="1" noChangeAspect="1"/>
          </p:cNvPicPr>
          <p:nvPr>
            <p:ph idx="1"/>
          </p:nvPr>
        </p:nvPicPr>
        <p:blipFill>
          <a:blip r:embed="rId2"/>
          <a:srcRect t="624" b="624"/>
          <a:stretch>
            <a:fillRect/>
          </a:stretch>
        </p:blipFill>
        <p:spPr>
          <a:prstGeom prst="rect">
            <a:avLst/>
          </a:prstGeom>
          <a:ln w="12700">
            <a:solidFill>
              <a:schemeClr val="tx1"/>
            </a:solidFill>
          </a:ln>
        </p:spPr>
      </p:pic>
    </p:spTree>
    <p:extLst>
      <p:ext uri="{BB962C8B-B14F-4D97-AF65-F5344CB8AC3E}">
        <p14:creationId xmlns:p14="http://schemas.microsoft.com/office/powerpoint/2010/main" val="10600436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7696200" cy="1314783"/>
          </a:xfrm>
        </p:spPr>
        <p:txBody>
          <a:bodyPr>
            <a:normAutofit/>
          </a:bodyPr>
          <a:lstStyle/>
          <a:p>
            <a:r>
              <a:rPr lang="en-US" b="1" dirty="0" smtClean="0"/>
              <a:t>Universal Design for Learning</a:t>
            </a:r>
            <a:endParaRPr lang="en-US" b="1" dirty="0"/>
          </a:p>
        </p:txBody>
      </p:sp>
      <p:pic>
        <p:nvPicPr>
          <p:cNvPr id="4" name="Content Placeholder 3" descr="Screen Shot 2013-10-04 at 10.07.55 AM.png"/>
          <p:cNvPicPr>
            <a:picLocks noGrp="1" noChangeAspect="1"/>
          </p:cNvPicPr>
          <p:nvPr>
            <p:ph idx="1"/>
          </p:nvPr>
        </p:nvPicPr>
        <p:blipFill>
          <a:blip r:embed="rId3" cstate="print">
            <a:extLst>
              <a:ext uri="{28A0092B-C50C-407E-A947-70E740481C1C}">
                <a14:useLocalDpi xmlns:a14="http://schemas.microsoft.com/office/drawing/2010/main" val="0"/>
              </a:ext>
            </a:extLst>
          </a:blip>
          <a:srcRect l="3923" r="3923"/>
          <a:stretch>
            <a:fillRect/>
          </a:stretch>
        </p:blipFill>
        <p:spPr>
          <a:xfrm>
            <a:off x="2590800" y="1600200"/>
            <a:ext cx="4141788" cy="2236788"/>
          </a:xfrm>
        </p:spPr>
      </p:pic>
      <p:sp>
        <p:nvSpPr>
          <p:cNvPr id="5" name="Content Placeholder 2"/>
          <p:cNvSpPr txBox="1">
            <a:spLocks/>
          </p:cNvSpPr>
          <p:nvPr/>
        </p:nvSpPr>
        <p:spPr>
          <a:xfrm>
            <a:off x="228600" y="3962400"/>
            <a:ext cx="8839200" cy="167639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dirty="0">
                <a:latin typeface="Calibri Light" panose="020F0302020204030204" pitchFamily="34" charset="0"/>
              </a:rPr>
              <a:t>“An approach to designing instructional methods and materials that are flexible enough from the outset to adapt and allow for learner </a:t>
            </a:r>
            <a:r>
              <a:rPr lang="en-US" dirty="0" smtClean="0">
                <a:latin typeface="Calibri Light" panose="020F0302020204030204" pitchFamily="34" charset="0"/>
              </a:rPr>
              <a:t>differences”</a:t>
            </a:r>
          </a:p>
        </p:txBody>
      </p:sp>
      <p:sp>
        <p:nvSpPr>
          <p:cNvPr id="3" name="TextBox 2"/>
          <p:cNvSpPr txBox="1"/>
          <p:nvPr/>
        </p:nvSpPr>
        <p:spPr>
          <a:xfrm>
            <a:off x="0" y="6159500"/>
            <a:ext cx="2722794" cy="507831"/>
          </a:xfrm>
          <a:prstGeom prst="rect">
            <a:avLst/>
          </a:prstGeom>
          <a:noFill/>
        </p:spPr>
        <p:txBody>
          <a:bodyPr wrap="square" rtlCol="0">
            <a:spAutoFit/>
          </a:bodyPr>
          <a:lstStyle/>
          <a:p>
            <a:r>
              <a:rPr lang="en-US" dirty="0">
                <a:latin typeface="Calibri Light" panose="020F0302020204030204" pitchFamily="34" charset="0"/>
              </a:rPr>
              <a:t>~Meyer and Rose (2006)</a:t>
            </a:r>
            <a:r>
              <a:rPr lang="en-US" sz="2700" dirty="0">
                <a:latin typeface="Calibri Light" panose="020F0302020204030204" pitchFamily="34" charset="0"/>
              </a:rPr>
              <a:t> </a:t>
            </a:r>
          </a:p>
        </p:txBody>
      </p:sp>
    </p:spTree>
    <p:extLst>
      <p:ext uri="{BB962C8B-B14F-4D97-AF65-F5344CB8AC3E}">
        <p14:creationId xmlns:p14="http://schemas.microsoft.com/office/powerpoint/2010/main" val="1149483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82887" y="1484565"/>
            <a:ext cx="7344954" cy="3822374"/>
          </a:xfrm>
          <a:prstGeom prst="rect">
            <a:avLst/>
          </a:prstGeom>
        </p:spPr>
      </p:pic>
    </p:spTree>
    <p:extLst>
      <p:ext uri="{BB962C8B-B14F-4D97-AF65-F5344CB8AC3E}">
        <p14:creationId xmlns:p14="http://schemas.microsoft.com/office/powerpoint/2010/main" val="1350256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xmlns="" id="{1BD2945A-9C8A-470D-929A-F46B1E9E7BCE}"/>
              </a:ext>
            </a:extLst>
          </p:cNvPr>
          <p:cNvSpPr>
            <a:spLocks noGrp="1" noChangeArrowheads="1"/>
          </p:cNvSpPr>
          <p:nvPr>
            <p:ph type="title"/>
          </p:nvPr>
        </p:nvSpPr>
        <p:spPr>
          <a:xfrm>
            <a:off x="134678" y="0"/>
            <a:ext cx="8229600" cy="1219200"/>
          </a:xfrm>
        </p:spPr>
        <p:txBody>
          <a:bodyPr>
            <a:normAutofit/>
          </a:bodyPr>
          <a:lstStyle/>
          <a:p>
            <a:pPr eaLnBrk="1" hangingPunct="1"/>
            <a:r>
              <a:rPr lang="en-US" altLang="en-US" b="1" dirty="0"/>
              <a:t>Multiple Means of Engagement</a:t>
            </a:r>
          </a:p>
        </p:txBody>
      </p:sp>
      <p:sp>
        <p:nvSpPr>
          <p:cNvPr id="25603" name="Rectangle 3">
            <a:extLst>
              <a:ext uri="{FF2B5EF4-FFF2-40B4-BE49-F238E27FC236}">
                <a16:creationId xmlns:a16="http://schemas.microsoft.com/office/drawing/2014/main" xmlns="" id="{1DED91A8-D485-4ED0-8E9C-96C3E95DCBE6}"/>
              </a:ext>
            </a:extLst>
          </p:cNvPr>
          <p:cNvSpPr>
            <a:spLocks noGrp="1" noChangeArrowheads="1"/>
          </p:cNvSpPr>
          <p:nvPr>
            <p:ph type="body" idx="1"/>
          </p:nvPr>
        </p:nvSpPr>
        <p:spPr>
          <a:xfrm>
            <a:off x="134678" y="1321962"/>
            <a:ext cx="8853377" cy="4525963"/>
          </a:xfrm>
        </p:spPr>
        <p:txBody>
          <a:bodyPr>
            <a:normAutofit/>
          </a:bodyPr>
          <a:lstStyle/>
          <a:p>
            <a:pPr marL="0" indent="0" eaLnBrk="1" hangingPunct="1">
              <a:buNone/>
            </a:pPr>
            <a:r>
              <a:rPr lang="en-US" altLang="en-US" dirty="0">
                <a:solidFill>
                  <a:schemeClr val="tx1"/>
                </a:solidFill>
              </a:rPr>
              <a:t>Provide multiple ways for students to find meaning in the material and thus motivate themselves. Students may work independently, or in teams. They may show that they master </a:t>
            </a:r>
            <a:r>
              <a:rPr lang="en-US" altLang="en-US" dirty="0" smtClean="0">
                <a:solidFill>
                  <a:schemeClr val="tx1"/>
                </a:solidFill>
              </a:rPr>
              <a:t>principles </a:t>
            </a:r>
            <a:r>
              <a:rPr lang="en-US" altLang="en-US" dirty="0">
                <a:solidFill>
                  <a:schemeClr val="tx1"/>
                </a:solidFill>
              </a:rPr>
              <a:t>by applying their favorite activities.</a:t>
            </a:r>
          </a:p>
        </p:txBody>
      </p:sp>
      <p:pic>
        <p:nvPicPr>
          <p:cNvPr id="3" name="Picture 2"/>
          <p:cNvPicPr>
            <a:picLocks noChangeAspect="1"/>
          </p:cNvPicPr>
          <p:nvPr/>
        </p:nvPicPr>
        <p:blipFill>
          <a:blip r:embed="rId3"/>
          <a:stretch>
            <a:fillRect/>
          </a:stretch>
        </p:blipFill>
        <p:spPr>
          <a:xfrm>
            <a:off x="1213328" y="3382925"/>
            <a:ext cx="6696075" cy="3048000"/>
          </a:xfrm>
          <a:prstGeom prst="rect">
            <a:avLst/>
          </a:prstGeom>
          <a:ln w="12700">
            <a:solidFill>
              <a:schemeClr val="tx1"/>
            </a:solidFill>
          </a:ln>
        </p:spPr>
      </p:pic>
    </p:spTree>
    <p:extLst>
      <p:ext uri="{BB962C8B-B14F-4D97-AF65-F5344CB8AC3E}">
        <p14:creationId xmlns:p14="http://schemas.microsoft.com/office/powerpoint/2010/main" val="358233436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9959</TotalTime>
  <Words>5678</Words>
  <Application>Microsoft Office PowerPoint</Application>
  <PresentationFormat>On-screen Show (4:3)</PresentationFormat>
  <Paragraphs>578</Paragraphs>
  <Slides>67</Slides>
  <Notes>47</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67</vt:i4>
      </vt:variant>
    </vt:vector>
  </HeadingPairs>
  <TitlesOfParts>
    <vt:vector size="80" baseType="lpstr">
      <vt:lpstr>MS PGothic</vt:lpstr>
      <vt:lpstr>MS PGothic</vt:lpstr>
      <vt:lpstr>Arial</vt:lpstr>
      <vt:lpstr>Calibri</vt:lpstr>
      <vt:lpstr>Calibri Light</vt:lpstr>
      <vt:lpstr>Flareserif821 BT</vt:lpstr>
      <vt:lpstr>Garamond</vt:lpstr>
      <vt:lpstr>Georgia</vt:lpstr>
      <vt:lpstr>News Gothic MT</vt:lpstr>
      <vt:lpstr>Symbol</vt:lpstr>
      <vt:lpstr>Times New Roman</vt:lpstr>
      <vt:lpstr>Wingdings 2</vt:lpstr>
      <vt:lpstr>Office Theme</vt:lpstr>
      <vt:lpstr>Stretch and Be Flexible</vt:lpstr>
      <vt:lpstr>Would you Rather</vt:lpstr>
      <vt:lpstr>Learning Objectives</vt:lpstr>
      <vt:lpstr>Advanced Organizer</vt:lpstr>
      <vt:lpstr>Norms</vt:lpstr>
      <vt:lpstr>PowerPoint Presentation</vt:lpstr>
      <vt:lpstr>Universal Design for Learning</vt:lpstr>
      <vt:lpstr>PowerPoint Presentation</vt:lpstr>
      <vt:lpstr>Multiple Means of Engagement</vt:lpstr>
      <vt:lpstr>Multiple Means of Engagement</vt:lpstr>
      <vt:lpstr>Multiple Means of Representation</vt:lpstr>
      <vt:lpstr>Multiple Means of Representation</vt:lpstr>
      <vt:lpstr>Multiple Means of Action &amp; Expression</vt:lpstr>
      <vt:lpstr>Multiple Means of Expression</vt:lpstr>
      <vt:lpstr>The Goal of UDL </vt:lpstr>
      <vt:lpstr>Let’s Take A Moment…</vt:lpstr>
      <vt:lpstr>Barriers or Opportunities??</vt:lpstr>
      <vt:lpstr>Breaking the Barriers</vt:lpstr>
      <vt:lpstr>Barriers</vt:lpstr>
      <vt:lpstr>Buckets of Barriers</vt:lpstr>
      <vt:lpstr>High Intensity</vt:lpstr>
      <vt:lpstr>High Intensity</vt:lpstr>
      <vt:lpstr>Process to Address Barriers</vt:lpstr>
      <vt:lpstr>Process to Address Barriers (continued)</vt:lpstr>
      <vt:lpstr>PowerPoint Presentation</vt:lpstr>
      <vt:lpstr>Engagement</vt:lpstr>
      <vt:lpstr>Provide Multiple Means of Engagement Checkpoint 8.3:  Foster collaboration and community </vt:lpstr>
      <vt:lpstr>Foster Collaboration and Community</vt:lpstr>
      <vt:lpstr>Flexible Grouping</vt:lpstr>
      <vt:lpstr>What is Flexible Grouping? </vt:lpstr>
      <vt:lpstr> </vt:lpstr>
      <vt:lpstr>Student Engagement</vt:lpstr>
      <vt:lpstr>Powerful Tool</vt:lpstr>
      <vt:lpstr>PowerPoint Presentation</vt:lpstr>
      <vt:lpstr>Teacher-Led Groups</vt:lpstr>
      <vt:lpstr>Teacher-Led Groups</vt:lpstr>
      <vt:lpstr>3 Learning Group Strategies</vt:lpstr>
      <vt:lpstr>Instructional Grouping Example</vt:lpstr>
      <vt:lpstr>Flexible Grouping Example</vt:lpstr>
      <vt:lpstr>Meeting the Challenges</vt:lpstr>
      <vt:lpstr>Cooperative Learning Example</vt:lpstr>
      <vt:lpstr>Video Example</vt:lpstr>
      <vt:lpstr>Questions to Consider</vt:lpstr>
      <vt:lpstr>Student-Led Groups</vt:lpstr>
      <vt:lpstr>Student-Led Groups</vt:lpstr>
      <vt:lpstr>3 Learning Group Strategies</vt:lpstr>
      <vt:lpstr>Advantages</vt:lpstr>
      <vt:lpstr>Advantages (continued)</vt:lpstr>
      <vt:lpstr>Reciprocal Teaching</vt:lpstr>
      <vt:lpstr>Video Example</vt:lpstr>
      <vt:lpstr>Questions to Consider</vt:lpstr>
      <vt:lpstr>Mechanics</vt:lpstr>
      <vt:lpstr>Consider the Purpose </vt:lpstr>
      <vt:lpstr>Common Characteristics of Effective Learning Groups </vt:lpstr>
      <vt:lpstr>Common Characteristics of Effective Learning Groups (continued)</vt:lpstr>
      <vt:lpstr>Managing Flexible Groups </vt:lpstr>
      <vt:lpstr>Guiding Questions While Planning</vt:lpstr>
      <vt:lpstr>Partner Structures</vt:lpstr>
      <vt:lpstr>Group Structures</vt:lpstr>
      <vt:lpstr>Writing Structures</vt:lpstr>
      <vt:lpstr>Group Quickly and Effectively (continued)</vt:lpstr>
      <vt:lpstr>Group Quickly and Effectively  </vt:lpstr>
      <vt:lpstr>Question Cube</vt:lpstr>
      <vt:lpstr>Additional Resources</vt:lpstr>
      <vt:lpstr>Evaluation</vt:lpstr>
      <vt:lpstr>PowerPoint Presentation</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Flexible Grouping</dc:title>
  <dc:creator>Shelby</dc:creator>
  <cp:lastModifiedBy>Aidan Robertson</cp:lastModifiedBy>
  <cp:revision>180</cp:revision>
  <cp:lastPrinted>2017-01-22T19:21:34Z</cp:lastPrinted>
  <dcterms:created xsi:type="dcterms:W3CDTF">2016-12-23T16:19:22Z</dcterms:created>
  <dcterms:modified xsi:type="dcterms:W3CDTF">2017-10-09T17:44:51Z</dcterms:modified>
</cp:coreProperties>
</file>